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60" r:id="rId1"/>
  </p:sldMasterIdLst>
  <p:notesMasterIdLst>
    <p:notesMasterId r:id="rId24"/>
  </p:notesMasterIdLst>
  <p:sldIdLst>
    <p:sldId id="320" r:id="rId2"/>
    <p:sldId id="321" r:id="rId3"/>
    <p:sldId id="264" r:id="rId4"/>
    <p:sldId id="260" r:id="rId5"/>
    <p:sldId id="261" r:id="rId6"/>
    <p:sldId id="265" r:id="rId7"/>
    <p:sldId id="263" r:id="rId8"/>
    <p:sldId id="266" r:id="rId9"/>
    <p:sldId id="267" r:id="rId10"/>
    <p:sldId id="268" r:id="rId11"/>
    <p:sldId id="269" r:id="rId12"/>
    <p:sldId id="270" r:id="rId13"/>
    <p:sldId id="272" r:id="rId14"/>
    <p:sldId id="273" r:id="rId15"/>
    <p:sldId id="274" r:id="rId16"/>
    <p:sldId id="275" r:id="rId17"/>
    <p:sldId id="276" r:id="rId18"/>
    <p:sldId id="277" r:id="rId19"/>
    <p:sldId id="278" r:id="rId20"/>
    <p:sldId id="279" r:id="rId21"/>
    <p:sldId id="280" r:id="rId22"/>
    <p:sldId id="281"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5" autoAdjust="0"/>
    <p:restoredTop sz="94660"/>
  </p:normalViewPr>
  <p:slideViewPr>
    <p:cSldViewPr snapToGrid="0">
      <p:cViewPr varScale="1">
        <p:scale>
          <a:sx n="85" d="100"/>
          <a:sy n="85" d="100"/>
        </p:scale>
        <p:origin x="547"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A2E6F2-6B85-491A-8051-AFF4925FBEF7}" type="datetimeFigureOut">
              <a:rPr lang="en-US" smtClean="0"/>
              <a:pPr/>
              <a:t>2/26/2022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44788F-517C-4AEB-820E-5F54D433324C}" type="slidenum">
              <a:rPr lang="en-US" smtClean="0"/>
              <a:pPr/>
              <a:t>‹#›</a:t>
            </a:fld>
            <a:endParaRPr lang="en-US"/>
          </a:p>
        </p:txBody>
      </p:sp>
    </p:spTree>
    <p:extLst>
      <p:ext uri="{BB962C8B-B14F-4D97-AF65-F5344CB8AC3E}">
        <p14:creationId xmlns:p14="http://schemas.microsoft.com/office/powerpoint/2010/main" val="2113809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869950" y="1257300"/>
            <a:ext cx="6032500" cy="3394075"/>
          </a:xfrm>
        </p:spPr>
      </p:sp>
      <p:sp>
        <p:nvSpPr>
          <p:cNvPr id="3" name="備忘稿版面配置區 2"/>
          <p:cNvSpPr>
            <a:spLocks noGrp="1"/>
          </p:cNvSpPr>
          <p:nvPr>
            <p:ph type="body" idx="1"/>
          </p:nvPr>
        </p:nvSpPr>
        <p:spPr/>
        <p:txBody>
          <a:bodyPr/>
          <a:lstStyle/>
          <a:p>
            <a:endParaRPr lang="zh-MO" altLang="en-US" dirty="0"/>
          </a:p>
        </p:txBody>
      </p:sp>
      <p:sp>
        <p:nvSpPr>
          <p:cNvPr id="4" name="投影片編號版面配置區 3"/>
          <p:cNvSpPr>
            <a:spLocks noGrp="1"/>
          </p:cNvSpPr>
          <p:nvPr>
            <p:ph type="sldNum" sz="quarter" idx="5"/>
          </p:nvPr>
        </p:nvSpPr>
        <p:spPr/>
        <p:txBody>
          <a:bodyPr/>
          <a:lstStyle/>
          <a:p>
            <a:fld id="{5780E19C-4A1D-4598-BFE6-8031AA4A73E7}" type="slidenum">
              <a:rPr lang="zh-MO" altLang="en-US" smtClean="0"/>
              <a:t>1</a:t>
            </a:fld>
            <a:endParaRPr lang="zh-MO" altLang="en-US"/>
          </a:p>
        </p:txBody>
      </p:sp>
    </p:spTree>
    <p:extLst>
      <p:ext uri="{BB962C8B-B14F-4D97-AF65-F5344CB8AC3E}">
        <p14:creationId xmlns:p14="http://schemas.microsoft.com/office/powerpoint/2010/main" val="3472412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9CBEC0-F754-4B33-A377-B8C9CD70C72E}" type="slidenum">
              <a:rPr lang="en-US" smtClean="0"/>
              <a:pPr/>
              <a:t>2</a:t>
            </a:fld>
            <a:endParaRPr lang="en-US" dirty="0"/>
          </a:p>
        </p:txBody>
      </p:sp>
    </p:spTree>
    <p:extLst>
      <p:ext uri="{BB962C8B-B14F-4D97-AF65-F5344CB8AC3E}">
        <p14:creationId xmlns:p14="http://schemas.microsoft.com/office/powerpoint/2010/main" val="253631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AFB41D-38B5-46A4-BCCA-F03E9231C1BA}" type="datetime1">
              <a:rPr lang="en-US" smtClean="0"/>
              <a:pPr/>
              <a:t>2/26/2022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1566536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C5B5269-2441-4469-A500-582B5038BEBD}" type="datetime1">
              <a:rPr lang="en-US" smtClean="0"/>
              <a:pPr/>
              <a:t>2/26/2022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183073475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C5B5269-2441-4469-A500-582B5038BEBD}" type="datetime1">
              <a:rPr lang="en-US" smtClean="0"/>
              <a:pPr/>
              <a:t>2/26/2022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21228308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C5B5269-2441-4469-A500-582B5038BEBD}" type="datetime1">
              <a:rPr lang="en-US" smtClean="0"/>
              <a:pPr/>
              <a:t>2/26/2022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1143100033"/>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C5B5269-2441-4469-A500-582B5038BEBD}" type="datetime1">
              <a:rPr lang="en-US" smtClean="0"/>
              <a:pPr/>
              <a:t>2/26/2022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125215940"/>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C5B5269-2441-4469-A500-582B5038BEBD}" type="datetime1">
              <a:rPr lang="en-US" smtClean="0"/>
              <a:pPr/>
              <a:t>2/26/2022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2048598653"/>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948032-5F5D-4E85-8FF9-CC2979E3CD23}" type="datetime1">
              <a:rPr lang="en-US" smtClean="0"/>
              <a:pPr/>
              <a:t>2/26/2022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9756372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355BC5-F358-404B-9E44-90C573865E67}" type="datetime1">
              <a:rPr lang="en-US" smtClean="0"/>
              <a:pPr/>
              <a:t>2/26/2022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31937208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No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0"/>
            <a:ext cx="12192000" cy="1195450"/>
          </a:xfrm>
          <a:prstGeom prst="rect">
            <a:avLst/>
          </a:prstGeom>
        </p:spPr>
        <p:txBody>
          <a:bodyPr anchor="ctr"/>
          <a:lstStyle>
            <a:lvl1pPr>
              <a:defRPr sz="4000" b="1">
                <a:solidFill>
                  <a:srgbClr val="AC363A"/>
                </a:solidFill>
                <a:latin typeface="Helvetica" pitchFamily="2" charset="0"/>
              </a:defRPr>
            </a:lvl1pPr>
          </a:lstStyle>
          <a:p>
            <a:r>
              <a:rPr lang="en-US" dirty="0"/>
              <a:t>Click to edit Master title style</a:t>
            </a:r>
          </a:p>
        </p:txBody>
      </p:sp>
      <p:sp>
        <p:nvSpPr>
          <p:cNvPr id="3" name="Content Placeholder 1"/>
          <p:cNvSpPr>
            <a:spLocks noGrp="1"/>
          </p:cNvSpPr>
          <p:nvPr>
            <p:ph idx="1"/>
          </p:nvPr>
        </p:nvSpPr>
        <p:spPr>
          <a:xfrm>
            <a:off x="609600" y="1447800"/>
            <a:ext cx="10972800" cy="5105400"/>
          </a:xfrm>
          <a:prstGeom prst="rect">
            <a:avLst/>
          </a:prstGeom>
        </p:spPr>
        <p:txBody>
          <a:bodyPr/>
          <a:lstStyle>
            <a:lvl1pPr marL="0" indent="0">
              <a:spcAft>
                <a:spcPts val="800"/>
              </a:spcAft>
              <a:buNone/>
              <a:defRPr sz="3200" b="1">
                <a:solidFill>
                  <a:schemeClr val="tx1"/>
                </a:solidFill>
                <a:latin typeface="Helvetica" pitchFamily="2" charset="0"/>
              </a:defRPr>
            </a:lvl1pPr>
            <a:lvl2pPr marL="742950" indent="-285750">
              <a:spcAft>
                <a:spcPts val="800"/>
              </a:spcAft>
              <a:buFont typeface="Arial" panose="020B0604020202020204" pitchFamily="34" charset="0"/>
              <a:buChar char="•"/>
              <a:defRPr sz="2800">
                <a:solidFill>
                  <a:schemeClr val="tx1"/>
                </a:solidFill>
                <a:latin typeface="Helvetica" pitchFamily="2" charset="0"/>
              </a:defRPr>
            </a:lvl2pPr>
            <a:lvl3pPr marL="1143000" indent="-228600">
              <a:spcAft>
                <a:spcPts val="800"/>
              </a:spcAft>
              <a:buFont typeface="Arial" panose="020B0604020202020204" pitchFamily="34" charset="0"/>
              <a:buChar char="•"/>
              <a:defRPr sz="2000">
                <a:solidFill>
                  <a:schemeClr val="tx1"/>
                </a:solidFill>
                <a:latin typeface="Helvetica" pitchFamily="2" charset="0"/>
              </a:defRPr>
            </a:lvl3pPr>
            <a:lvl4pPr marL="1600200" indent="-228600">
              <a:spcAft>
                <a:spcPts val="800"/>
              </a:spcAft>
              <a:buFont typeface="Arial" panose="020B0604020202020204" pitchFamily="34" charset="0"/>
              <a:buChar char="•"/>
              <a:defRPr sz="1800">
                <a:solidFill>
                  <a:schemeClr val="tx1"/>
                </a:solidFill>
                <a:latin typeface="Helvetica" pitchFamily="2" charset="0"/>
              </a:defRPr>
            </a:lvl4pPr>
            <a:lvl5pPr marL="2057400" indent="-228600">
              <a:spcAft>
                <a:spcPts val="800"/>
              </a:spcAft>
              <a:buFont typeface="Arial" panose="020B0604020202020204" pitchFamily="34" charset="0"/>
              <a:buChar char="•"/>
              <a:defRPr sz="1600">
                <a:solidFill>
                  <a:schemeClr val="tx1"/>
                </a:solidFill>
                <a:latin typeface="Helvetica"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6" hasCustomPrompt="1"/>
          </p:nvPr>
        </p:nvSpPr>
        <p:spPr>
          <a:xfrm>
            <a:off x="5181600" y="6553200"/>
            <a:ext cx="1828800" cy="99950"/>
          </a:xfrm>
          <a:prstGeom prst="rect">
            <a:avLst/>
          </a:prstGeom>
        </p:spPr>
        <p:txBody>
          <a:bodyPr lIns="0" tIns="0" rIns="0" bIns="0"/>
          <a:lstStyle>
            <a:lvl1pPr marL="0" indent="0" algn="ctr">
              <a:buNone/>
              <a:defRPr sz="800"/>
            </a:lvl1pPr>
          </a:lstStyle>
          <a:p>
            <a:pPr lvl="0"/>
            <a:r>
              <a:rPr lang="en-US" dirty="0"/>
              <a:t>Jump to long image description</a:t>
            </a:r>
          </a:p>
        </p:txBody>
      </p:sp>
      <p:sp>
        <p:nvSpPr>
          <p:cNvPr id="9" name="Photo Credit"/>
          <p:cNvSpPr>
            <a:spLocks noGrp="1"/>
          </p:cNvSpPr>
          <p:nvPr>
            <p:ph type="body" sz="quarter" idx="11" hasCustomPrompt="1"/>
          </p:nvPr>
        </p:nvSpPr>
        <p:spPr>
          <a:xfrm>
            <a:off x="7315200" y="6705600"/>
            <a:ext cx="48768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cxnSp>
        <p:nvCxnSpPr>
          <p:cNvPr id="4" name="Straight Connector 3"/>
          <p:cNvCxnSpPr/>
          <p:nvPr userDrawn="1"/>
        </p:nvCxnSpPr>
        <p:spPr>
          <a:xfrm>
            <a:off x="0" y="1295400"/>
            <a:ext cx="12192000" cy="0"/>
          </a:xfrm>
          <a:prstGeom prst="line">
            <a:avLst/>
          </a:prstGeom>
          <a:ln>
            <a:solidFill>
              <a:srgbClr val="A22F33"/>
            </a:solidFill>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604970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9340D2-0E09-40A2-8954-059C470DD14A}" type="datetime1">
              <a:rPr lang="en-US" smtClean="0"/>
              <a:pPr/>
              <a:t>2/26/2022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1400835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7E26546-B4DD-4214-993F-9F3CAFA7DAD0}" type="datetime1">
              <a:rPr lang="en-US" smtClean="0"/>
              <a:pPr/>
              <a:t>2/26/2022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891267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10D2F9-36B6-4133-8C89-C37B6695436A}" type="datetime1">
              <a:rPr lang="en-US" smtClean="0"/>
              <a:pPr/>
              <a:t>2/26/2022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1763814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2EBDD0-C10C-4FBF-9187-49E792465494}" type="datetime1">
              <a:rPr lang="en-US" smtClean="0"/>
              <a:pPr/>
              <a:t>2/26/2022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168599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87D8E57-4E32-4ADF-96C3-2CA2BFB29432}" type="datetime1">
              <a:rPr lang="en-US" smtClean="0"/>
              <a:pPr/>
              <a:t>2/26/2022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471400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7EEBEC-395C-4D17-8CCB-BFCDDC89453D}" type="datetime1">
              <a:rPr lang="en-US" smtClean="0"/>
              <a:pPr/>
              <a:t>2/26/2022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4043708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F0C208-1F00-443D-9A5A-17D07A6FC5E5}" type="datetime1">
              <a:rPr lang="en-US" smtClean="0"/>
              <a:pPr/>
              <a:t>2/26/2022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3552450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E603412-6D83-48EC-95EB-B14E8478B238}" type="datetime1">
              <a:rPr lang="en-US" smtClean="0"/>
              <a:pPr/>
              <a:t>2/26/2022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2446525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C5B5269-2441-4469-A500-582B5038BEBD}" type="datetime1">
              <a:rPr lang="en-US" smtClean="0"/>
              <a:pPr/>
              <a:t>2/26/2022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9E57DC2-970A-4B3E-BB1C-7A09969E49DF}" type="slidenum">
              <a:rPr lang="en-US" smtClean="0"/>
              <a:pPr/>
              <a:t>‹#›</a:t>
            </a:fld>
            <a:endParaRPr lang="en-US"/>
          </a:p>
        </p:txBody>
      </p:sp>
    </p:spTree>
    <p:extLst>
      <p:ext uri="{BB962C8B-B14F-4D97-AF65-F5344CB8AC3E}">
        <p14:creationId xmlns:p14="http://schemas.microsoft.com/office/powerpoint/2010/main" val="18792363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scc11101@gmail.com"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7EE023-46A3-41E5-9A9E-4541EA9D770C}"/>
              </a:ext>
            </a:extLst>
          </p:cNvPr>
          <p:cNvSpPr>
            <a:spLocks noGrp="1"/>
          </p:cNvSpPr>
          <p:nvPr>
            <p:ph type="title"/>
          </p:nvPr>
        </p:nvSpPr>
        <p:spPr>
          <a:xfrm>
            <a:off x="1219200" y="1981200"/>
            <a:ext cx="8610600" cy="4572000"/>
          </a:xfrm>
        </p:spPr>
        <p:txBody>
          <a:bodyPr>
            <a:normAutofit fontScale="90000"/>
          </a:bodyPr>
          <a:lstStyle/>
          <a:p>
            <a:pPr algn="ctr"/>
            <a:br>
              <a:rPr lang="en-US" altLang="zh-MO" sz="4400" dirty="0"/>
            </a:br>
            <a:br>
              <a:rPr lang="en-US" altLang="zh-MO" sz="4400" dirty="0"/>
            </a:br>
            <a:br>
              <a:rPr lang="en-US" altLang="zh-MO" sz="4400" dirty="0"/>
            </a:br>
            <a:br>
              <a:rPr lang="en-US" altLang="zh-MO" sz="4400" dirty="0"/>
            </a:br>
            <a:r>
              <a:rPr lang="en-US" altLang="zh-MO" sz="4400" dirty="0"/>
              <a:t>Strategic Information </a:t>
            </a:r>
            <a:br>
              <a:rPr lang="en-US" altLang="zh-MO" sz="4400" dirty="0"/>
            </a:br>
            <a:r>
              <a:rPr lang="en-US" altLang="zh-MO" sz="4400" dirty="0"/>
              <a:t>Systems Management  </a:t>
            </a:r>
            <a:br>
              <a:rPr lang="en-US" altLang="zh-MO" sz="4400" dirty="0"/>
            </a:br>
            <a:br>
              <a:rPr lang="en-US" altLang="zh-MO"/>
            </a:br>
            <a:r>
              <a:rPr lang="en-US" altLang="zh-MO"/>
              <a:t>Section 5 </a:t>
            </a:r>
            <a:br>
              <a:rPr lang="en-US" altLang="zh-MO" dirty="0"/>
            </a:br>
            <a:r>
              <a:rPr lang="en-US" altLang="zh-MO" dirty="0"/>
              <a:t>Strategic IS/IM in Context   </a:t>
            </a:r>
            <a:r>
              <a:rPr lang="en-US" altLang="zh-MO" sz="3600" dirty="0"/>
              <a:t>   </a:t>
            </a:r>
            <a:br>
              <a:rPr lang="en-US" altLang="zh-MO" sz="2046" dirty="0"/>
            </a:br>
            <a:br>
              <a:rPr lang="en-US" altLang="zh-MO" dirty="0"/>
            </a:br>
            <a:r>
              <a:rPr lang="en-US" altLang="zh-MO" sz="1841" dirty="0">
                <a:latin typeface="+mn-ea"/>
                <a:ea typeface="+mn-ea"/>
              </a:rPr>
              <a:t>Class Code: COMP423 </a:t>
            </a:r>
            <a:br>
              <a:rPr lang="en-US" altLang="zh-MO" sz="1841" dirty="0">
                <a:latin typeface="+mn-ea"/>
                <a:ea typeface="+mn-ea"/>
              </a:rPr>
            </a:br>
            <a:r>
              <a:rPr lang="en-US" altLang="zh-MO" sz="1841" dirty="0">
                <a:latin typeface="+mn-ea"/>
                <a:ea typeface="+mn-ea"/>
              </a:rPr>
              <a:t>H.Y </a:t>
            </a:r>
            <a:r>
              <a:rPr lang="en-US" altLang="zh-TW" sz="1841" dirty="0">
                <a:latin typeface="+mn-ea"/>
                <a:ea typeface="+mn-ea"/>
              </a:rPr>
              <a:t>Kan, Stanley </a:t>
            </a:r>
            <a:r>
              <a:rPr lang="en-US" altLang="zh-MO" sz="1841" dirty="0">
                <a:latin typeface="+mn-ea"/>
                <a:ea typeface="+mn-ea"/>
              </a:rPr>
              <a:t> </a:t>
            </a:r>
            <a:br>
              <a:rPr lang="en-US" altLang="zh-MO" sz="1841" dirty="0">
                <a:latin typeface="+mn-ea"/>
                <a:ea typeface="+mn-ea"/>
              </a:rPr>
            </a:br>
            <a:r>
              <a:rPr lang="en-US" altLang="zh-MO" sz="1841" dirty="0">
                <a:latin typeface="+mn-ea"/>
                <a:ea typeface="+mn-ea"/>
              </a:rPr>
              <a:t>Room: </a:t>
            </a:r>
            <a:r>
              <a:rPr lang="it-IT" sz="2200" dirty="0">
                <a:latin typeface="+mn-ea"/>
                <a:ea typeface="+mn-ea"/>
              </a:rPr>
              <a:t>(WUI CHI) - 4/F, </a:t>
            </a:r>
            <a:r>
              <a:rPr lang="en-US" altLang="zh-MO" sz="2200" dirty="0">
                <a:latin typeface="+mn-ea"/>
                <a:ea typeface="+mn-ea"/>
              </a:rPr>
              <a:t>N46B</a:t>
            </a:r>
            <a:br>
              <a:rPr lang="en-US" altLang="zh-MO" sz="1841" dirty="0">
                <a:latin typeface="+mn-ea"/>
                <a:ea typeface="+mn-ea"/>
              </a:rPr>
            </a:br>
            <a:r>
              <a:rPr lang="en-US" altLang="zh-MO" sz="1841" dirty="0">
                <a:latin typeface="+mn-ea"/>
                <a:ea typeface="+mn-ea"/>
              </a:rPr>
              <a:t> Email: hykan@ipm.edu.mo </a:t>
            </a:r>
            <a:r>
              <a:rPr lang="en-US" altLang="zh-MO" sz="1841" dirty="0">
                <a:latin typeface="+mn-ea"/>
                <a:ea typeface="+mn-ea"/>
                <a:hlinkClick r:id="rId3"/>
              </a:rPr>
              <a:t>  </a:t>
            </a:r>
            <a:r>
              <a:rPr lang="en-US" altLang="zh-MO" sz="1841" dirty="0">
                <a:latin typeface="+mn-ea"/>
                <a:ea typeface="+mn-ea"/>
              </a:rPr>
              <a:t> </a:t>
            </a:r>
            <a:br>
              <a:rPr lang="en-US" altLang="zh-MO" sz="1841" dirty="0">
                <a:latin typeface="+mn-ea"/>
                <a:ea typeface="+mn-ea"/>
              </a:rPr>
            </a:br>
            <a:r>
              <a:rPr lang="en-US" altLang="zh-MO" sz="1841" dirty="0">
                <a:latin typeface="+mn-ea"/>
                <a:ea typeface="+mn-ea"/>
              </a:rPr>
              <a:t>Tel: 8599-6883 </a:t>
            </a:r>
            <a:br>
              <a:rPr lang="en-US" altLang="zh-MO" sz="1841" dirty="0"/>
            </a:br>
            <a:br>
              <a:rPr lang="en-US" altLang="zh-MO" sz="1841" dirty="0"/>
            </a:br>
            <a:endParaRPr lang="zh-MO" altLang="en-US" sz="1841" dirty="0"/>
          </a:p>
        </p:txBody>
      </p:sp>
      <p:sp>
        <p:nvSpPr>
          <p:cNvPr id="9" name="文字版面配置區 8">
            <a:extLst>
              <a:ext uri="{FF2B5EF4-FFF2-40B4-BE49-F238E27FC236}">
                <a16:creationId xmlns:a16="http://schemas.microsoft.com/office/drawing/2014/main" id="{2914A5A6-66A9-4BB9-8AA4-B1B43C8EF130}"/>
              </a:ext>
            </a:extLst>
          </p:cNvPr>
          <p:cNvSpPr>
            <a:spLocks noGrp="1"/>
          </p:cNvSpPr>
          <p:nvPr>
            <p:ph type="body" idx="1"/>
          </p:nvPr>
        </p:nvSpPr>
        <p:spPr>
          <a:xfrm>
            <a:off x="2514601" y="4419600"/>
            <a:ext cx="5966713" cy="457200"/>
          </a:xfrm>
        </p:spPr>
        <p:txBody>
          <a:bodyPr>
            <a:normAutofit/>
          </a:bodyPr>
          <a:lstStyle/>
          <a:p>
            <a:endParaRPr lang="zh-MO" altLang="en-US" dirty="0"/>
          </a:p>
        </p:txBody>
      </p:sp>
      <p:pic>
        <p:nvPicPr>
          <p:cNvPr id="4" name="Picture 3">
            <a:extLst>
              <a:ext uri="{FF2B5EF4-FFF2-40B4-BE49-F238E27FC236}">
                <a16:creationId xmlns:a16="http://schemas.microsoft.com/office/drawing/2014/main" id="{53EFE6A1-F921-476A-98AA-A1A4D608AD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86208" y="5257800"/>
            <a:ext cx="1676398" cy="1600200"/>
          </a:xfrm>
          <a:prstGeom prst="rect">
            <a:avLst/>
          </a:prstGeom>
        </p:spPr>
      </p:pic>
    </p:spTree>
    <p:extLst>
      <p:ext uri="{BB962C8B-B14F-4D97-AF65-F5344CB8AC3E}">
        <p14:creationId xmlns:p14="http://schemas.microsoft.com/office/powerpoint/2010/main" val="26118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9E57DC2-970A-4B3E-BB1C-7A09969E49DF}" type="slidenum">
              <a:rPr lang="en-US" smtClean="0"/>
              <a:pPr/>
              <a:t>10</a:t>
            </a:fld>
            <a:endParaRPr lang="en-US"/>
          </a:p>
        </p:txBody>
      </p:sp>
      <p:pic>
        <p:nvPicPr>
          <p:cNvPr id="5" name="Picture 4"/>
          <p:cNvPicPr>
            <a:picLocks noChangeAspect="1"/>
          </p:cNvPicPr>
          <p:nvPr/>
        </p:nvPicPr>
        <p:blipFill>
          <a:blip r:embed="rId2"/>
          <a:stretch>
            <a:fillRect/>
          </a:stretch>
        </p:blipFill>
        <p:spPr>
          <a:xfrm>
            <a:off x="2435378" y="521238"/>
            <a:ext cx="8074497" cy="5932148"/>
          </a:xfrm>
          <a:prstGeom prst="rect">
            <a:avLst/>
          </a:prstGeom>
        </p:spPr>
      </p:pic>
    </p:spTree>
    <p:extLst>
      <p:ext uri="{BB962C8B-B14F-4D97-AF65-F5344CB8AC3E}">
        <p14:creationId xmlns:p14="http://schemas.microsoft.com/office/powerpoint/2010/main" val="674210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Strategies for E-Government</a:t>
            </a:r>
          </a:p>
        </p:txBody>
      </p:sp>
      <p:sp>
        <p:nvSpPr>
          <p:cNvPr id="3" name="Content Placeholder 2"/>
          <p:cNvSpPr>
            <a:spLocks noGrp="1"/>
          </p:cNvSpPr>
          <p:nvPr>
            <p:ph idx="1"/>
          </p:nvPr>
        </p:nvSpPr>
        <p:spPr/>
        <p:txBody>
          <a:bodyPr/>
          <a:lstStyle/>
          <a:p>
            <a:r>
              <a:rPr lang="en-US" dirty="0"/>
              <a:t>There are two forms of strategy relevant to e-government:</a:t>
            </a:r>
          </a:p>
          <a:p>
            <a:pPr lvl="1"/>
            <a:r>
              <a:rPr lang="en-US" dirty="0"/>
              <a:t>National e-strategy </a:t>
            </a:r>
          </a:p>
          <a:p>
            <a:pPr lvl="1"/>
            <a:r>
              <a:rPr lang="en-US" dirty="0"/>
              <a:t>National e-government strategy</a:t>
            </a:r>
          </a:p>
          <a:p>
            <a:r>
              <a:rPr lang="en-US" dirty="0"/>
              <a:t>A national e-strategy is where the government sets out its vision, intentions and targets regarding the creation of an “information society.” At this level, e-government may, or may not, be a key focus – the emphasis is on overcoming digital divide issues and building infrastructure (precursors to e-government) as well as economic growth and national competitiveness.</a:t>
            </a:r>
          </a:p>
          <a:p>
            <a:r>
              <a:rPr lang="en-US" dirty="0"/>
              <a:t>National e-government strategies are centered on rolling out e-government and the reform of public sector services.</a:t>
            </a:r>
          </a:p>
        </p:txBody>
      </p:sp>
      <p:sp>
        <p:nvSpPr>
          <p:cNvPr id="4" name="Slide Number Placeholder 3"/>
          <p:cNvSpPr>
            <a:spLocks noGrp="1"/>
          </p:cNvSpPr>
          <p:nvPr>
            <p:ph type="sldNum" sz="quarter" idx="12"/>
          </p:nvPr>
        </p:nvSpPr>
        <p:spPr/>
        <p:txBody>
          <a:bodyPr/>
          <a:lstStyle/>
          <a:p>
            <a:fld id="{69E57DC2-970A-4B3E-BB1C-7A09969E49DF}" type="slidenum">
              <a:rPr lang="en-US" smtClean="0"/>
              <a:pPr/>
              <a:t>11</a:t>
            </a:fld>
            <a:endParaRPr lang="en-US"/>
          </a:p>
        </p:txBody>
      </p:sp>
    </p:spTree>
    <p:extLst>
      <p:ext uri="{BB962C8B-B14F-4D97-AF65-F5344CB8AC3E}">
        <p14:creationId xmlns:p14="http://schemas.microsoft.com/office/powerpoint/2010/main" val="561894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E-government Maturity Models</a:t>
            </a:r>
          </a:p>
        </p:txBody>
      </p:sp>
      <p:sp>
        <p:nvSpPr>
          <p:cNvPr id="3" name="Content Placeholder 2"/>
          <p:cNvSpPr>
            <a:spLocks noGrp="1"/>
          </p:cNvSpPr>
          <p:nvPr>
            <p:ph idx="1"/>
          </p:nvPr>
        </p:nvSpPr>
        <p:spPr/>
        <p:txBody>
          <a:bodyPr/>
          <a:lstStyle/>
          <a:p>
            <a:r>
              <a:rPr lang="en-US" dirty="0"/>
              <a:t>E-government maturity models outline the likely trajectory of e-government development.</a:t>
            </a:r>
          </a:p>
          <a:p>
            <a:r>
              <a:rPr lang="en-US" dirty="0"/>
              <a:t>The models provide a structure to think about historic, current and future developments in applications of e-government and they provide a “hook” around which to base discussion of the technological and management issues.</a:t>
            </a:r>
          </a:p>
          <a:p>
            <a:r>
              <a:rPr lang="en-US" dirty="0"/>
              <a:t>Layne and Lee’s model has to dimensions:</a:t>
            </a:r>
          </a:p>
          <a:p>
            <a:pPr lvl="1"/>
            <a:r>
              <a:rPr lang="en-US" dirty="0"/>
              <a:t>The extent of integration of services provided</a:t>
            </a:r>
          </a:p>
          <a:p>
            <a:pPr lvl="1"/>
            <a:r>
              <a:rPr lang="en-US" dirty="0"/>
              <a:t>The complexity of the technological and organizational challenges</a:t>
            </a:r>
          </a:p>
        </p:txBody>
      </p:sp>
      <p:sp>
        <p:nvSpPr>
          <p:cNvPr id="4" name="Slide Number Placeholder 3"/>
          <p:cNvSpPr>
            <a:spLocks noGrp="1"/>
          </p:cNvSpPr>
          <p:nvPr>
            <p:ph type="sldNum" sz="quarter" idx="12"/>
          </p:nvPr>
        </p:nvSpPr>
        <p:spPr/>
        <p:txBody>
          <a:bodyPr/>
          <a:lstStyle/>
          <a:p>
            <a:fld id="{69E57DC2-970A-4B3E-BB1C-7A09969E49DF}" type="slidenum">
              <a:rPr lang="en-US" smtClean="0"/>
              <a:pPr/>
              <a:t>12</a:t>
            </a:fld>
            <a:endParaRPr lang="en-US"/>
          </a:p>
        </p:txBody>
      </p:sp>
    </p:spTree>
    <p:extLst>
      <p:ext uri="{BB962C8B-B14F-4D97-AF65-F5344CB8AC3E}">
        <p14:creationId xmlns:p14="http://schemas.microsoft.com/office/powerpoint/2010/main" val="3970884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E-government Maturity Models (Cont’d)</a:t>
            </a:r>
          </a:p>
        </p:txBody>
      </p:sp>
      <p:sp>
        <p:nvSpPr>
          <p:cNvPr id="4" name="Slide Number Placeholder 3"/>
          <p:cNvSpPr>
            <a:spLocks noGrp="1"/>
          </p:cNvSpPr>
          <p:nvPr>
            <p:ph type="sldNum" sz="quarter" idx="12"/>
          </p:nvPr>
        </p:nvSpPr>
        <p:spPr/>
        <p:txBody>
          <a:bodyPr/>
          <a:lstStyle/>
          <a:p>
            <a:fld id="{69E57DC2-970A-4B3E-BB1C-7A09969E49DF}" type="slidenum">
              <a:rPr lang="en-US" smtClean="0"/>
              <a:pPr/>
              <a:t>13</a:t>
            </a:fld>
            <a:endParaRPr lang="en-US"/>
          </a:p>
        </p:txBody>
      </p:sp>
      <p:pic>
        <p:nvPicPr>
          <p:cNvPr id="5" name="Picture 4"/>
          <p:cNvPicPr>
            <a:picLocks noChangeAspect="1"/>
          </p:cNvPicPr>
          <p:nvPr/>
        </p:nvPicPr>
        <p:blipFill>
          <a:blip r:embed="rId2"/>
          <a:stretch>
            <a:fillRect/>
          </a:stretch>
        </p:blipFill>
        <p:spPr>
          <a:xfrm>
            <a:off x="1900284" y="1588571"/>
            <a:ext cx="8522277" cy="4926335"/>
          </a:xfrm>
          <a:prstGeom prst="rect">
            <a:avLst/>
          </a:prstGeom>
        </p:spPr>
      </p:pic>
    </p:spTree>
    <p:extLst>
      <p:ext uri="{BB962C8B-B14F-4D97-AF65-F5344CB8AC3E}">
        <p14:creationId xmlns:p14="http://schemas.microsoft.com/office/powerpoint/2010/main" val="439708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Issues and Challenges in E-Government</a:t>
            </a:r>
          </a:p>
        </p:txBody>
      </p:sp>
      <p:sp>
        <p:nvSpPr>
          <p:cNvPr id="3" name="Content Placeholder 2"/>
          <p:cNvSpPr>
            <a:spLocks noGrp="1"/>
          </p:cNvSpPr>
          <p:nvPr>
            <p:ph idx="1"/>
          </p:nvPr>
        </p:nvSpPr>
        <p:spPr/>
        <p:txBody>
          <a:bodyPr>
            <a:normAutofit lnSpcReduction="10000"/>
          </a:bodyPr>
          <a:lstStyle/>
          <a:p>
            <a:r>
              <a:rPr lang="en-US" dirty="0"/>
              <a:t>Strategic IS planning in the public sector: Is there a need?</a:t>
            </a:r>
          </a:p>
          <a:p>
            <a:r>
              <a:rPr lang="en-US" dirty="0"/>
              <a:t>Interoperability: the ability of government organizations to share and integrate information and business processes by use of common standards and work practices.</a:t>
            </a:r>
          </a:p>
          <a:p>
            <a:r>
              <a:rPr lang="en-US" dirty="0"/>
              <a:t>Trust and security</a:t>
            </a:r>
          </a:p>
          <a:p>
            <a:r>
              <a:rPr lang="en-US" dirty="0"/>
              <a:t>The use of consultants</a:t>
            </a:r>
          </a:p>
          <a:p>
            <a:pPr lvl="1"/>
            <a:r>
              <a:rPr lang="en-US" dirty="0"/>
              <a:t>May be required due to absence of </a:t>
            </a:r>
            <a:br>
              <a:rPr lang="en-US" dirty="0"/>
            </a:br>
            <a:r>
              <a:rPr lang="en-US" dirty="0"/>
              <a:t>organizational knowledge and expertise </a:t>
            </a:r>
            <a:br>
              <a:rPr lang="en-US" dirty="0"/>
            </a:br>
            <a:r>
              <a:rPr lang="en-US" dirty="0"/>
              <a:t>regarding IS/IT</a:t>
            </a:r>
          </a:p>
          <a:p>
            <a:pPr lvl="1"/>
            <a:r>
              <a:rPr lang="en-US" dirty="0"/>
              <a:t>Has spending and cost implications</a:t>
            </a:r>
          </a:p>
          <a:p>
            <a:r>
              <a:rPr lang="en-US" dirty="0"/>
              <a:t>Emerging technologies</a:t>
            </a:r>
          </a:p>
          <a:p>
            <a:pPr lvl="1"/>
            <a:r>
              <a:rPr lang="en-US" dirty="0"/>
              <a:t>M-government</a:t>
            </a:r>
          </a:p>
        </p:txBody>
      </p:sp>
      <p:sp>
        <p:nvSpPr>
          <p:cNvPr id="4" name="Slide Number Placeholder 3"/>
          <p:cNvSpPr>
            <a:spLocks noGrp="1"/>
          </p:cNvSpPr>
          <p:nvPr>
            <p:ph type="sldNum" sz="quarter" idx="12"/>
          </p:nvPr>
        </p:nvSpPr>
        <p:spPr/>
        <p:txBody>
          <a:bodyPr/>
          <a:lstStyle/>
          <a:p>
            <a:fld id="{69E57DC2-970A-4B3E-BB1C-7A09969E49DF}" type="slidenum">
              <a:rPr lang="en-US" smtClean="0"/>
              <a:pPr/>
              <a:t>14</a:t>
            </a:fld>
            <a:endParaRPr lang="en-US"/>
          </a:p>
        </p:txBody>
      </p:sp>
      <p:pic>
        <p:nvPicPr>
          <p:cNvPr id="5" name="Picture 4"/>
          <p:cNvPicPr>
            <a:picLocks noChangeAspect="1"/>
          </p:cNvPicPr>
          <p:nvPr/>
        </p:nvPicPr>
        <p:blipFill>
          <a:blip r:embed="rId2"/>
          <a:stretch>
            <a:fillRect/>
          </a:stretch>
        </p:blipFill>
        <p:spPr>
          <a:xfrm>
            <a:off x="7228823" y="3076933"/>
            <a:ext cx="4223516" cy="3064223"/>
          </a:xfrm>
          <a:prstGeom prst="rect">
            <a:avLst/>
          </a:prstGeom>
        </p:spPr>
      </p:pic>
    </p:spTree>
    <p:extLst>
      <p:ext uri="{BB962C8B-B14F-4D97-AF65-F5344CB8AC3E}">
        <p14:creationId xmlns:p14="http://schemas.microsoft.com/office/powerpoint/2010/main" val="3702085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SMEs?</a:t>
            </a:r>
          </a:p>
        </p:txBody>
      </p:sp>
      <p:sp>
        <p:nvSpPr>
          <p:cNvPr id="3" name="Content Placeholder 2"/>
          <p:cNvSpPr>
            <a:spLocks noGrp="1"/>
          </p:cNvSpPr>
          <p:nvPr>
            <p:ph idx="1"/>
          </p:nvPr>
        </p:nvSpPr>
        <p:spPr/>
        <p:txBody>
          <a:bodyPr/>
          <a:lstStyle/>
          <a:p>
            <a:r>
              <a:rPr lang="en-US" dirty="0"/>
              <a:t>In general, definitions of SMEs relate to combinations of the following: number of employees, turnover and the notation that the SME is an independent entity.</a:t>
            </a:r>
          </a:p>
          <a:p>
            <a:r>
              <a:rPr lang="en-US" dirty="0"/>
              <a:t>European Union definition of SMEs (2005)</a:t>
            </a:r>
          </a:p>
          <a:p>
            <a:pPr marL="0" indent="0">
              <a:buNone/>
            </a:pPr>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pPr/>
              <a:t>15</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970147513"/>
              </p:ext>
            </p:extLst>
          </p:nvPr>
        </p:nvGraphicFramePr>
        <p:xfrm>
          <a:off x="1881500" y="3733910"/>
          <a:ext cx="9311130" cy="1752600"/>
        </p:xfrm>
        <a:graphic>
          <a:graphicData uri="http://schemas.openxmlformats.org/drawingml/2006/table">
            <a:tbl>
              <a:tblPr firstRow="1" bandRow="1">
                <a:tableStyleId>{5C22544A-7EE6-4342-B048-85BDC9FD1C3A}</a:tableStyleId>
              </a:tblPr>
              <a:tblGrid>
                <a:gridCol w="1862226">
                  <a:extLst>
                    <a:ext uri="{9D8B030D-6E8A-4147-A177-3AD203B41FA5}">
                      <a16:colId xmlns:a16="http://schemas.microsoft.com/office/drawing/2014/main" val="20000"/>
                    </a:ext>
                  </a:extLst>
                </a:gridCol>
                <a:gridCol w="1862226">
                  <a:extLst>
                    <a:ext uri="{9D8B030D-6E8A-4147-A177-3AD203B41FA5}">
                      <a16:colId xmlns:a16="http://schemas.microsoft.com/office/drawing/2014/main" val="20001"/>
                    </a:ext>
                  </a:extLst>
                </a:gridCol>
                <a:gridCol w="1862226">
                  <a:extLst>
                    <a:ext uri="{9D8B030D-6E8A-4147-A177-3AD203B41FA5}">
                      <a16:colId xmlns:a16="http://schemas.microsoft.com/office/drawing/2014/main" val="20002"/>
                    </a:ext>
                  </a:extLst>
                </a:gridCol>
                <a:gridCol w="975874">
                  <a:extLst>
                    <a:ext uri="{9D8B030D-6E8A-4147-A177-3AD203B41FA5}">
                      <a16:colId xmlns:a16="http://schemas.microsoft.com/office/drawing/2014/main" val="20003"/>
                    </a:ext>
                  </a:extLst>
                </a:gridCol>
                <a:gridCol w="2748578">
                  <a:extLst>
                    <a:ext uri="{9D8B030D-6E8A-4147-A177-3AD203B41FA5}">
                      <a16:colId xmlns:a16="http://schemas.microsoft.com/office/drawing/2014/main" val="20004"/>
                    </a:ext>
                  </a:extLst>
                </a:gridCol>
              </a:tblGrid>
              <a:tr h="370840">
                <a:tc>
                  <a:txBody>
                    <a:bodyPr/>
                    <a:lstStyle/>
                    <a:p>
                      <a:pPr algn="ctr"/>
                      <a:r>
                        <a:rPr lang="en-US" dirty="0"/>
                        <a:t>Category</a:t>
                      </a:r>
                    </a:p>
                  </a:txBody>
                  <a:tcPr/>
                </a:tc>
                <a:tc>
                  <a:txBody>
                    <a:bodyPr/>
                    <a:lstStyle/>
                    <a:p>
                      <a:pPr algn="ctr"/>
                      <a:r>
                        <a:rPr lang="en-US" dirty="0"/>
                        <a:t>Staff Headcount</a:t>
                      </a:r>
                    </a:p>
                  </a:txBody>
                  <a:tcPr/>
                </a:tc>
                <a:tc>
                  <a:txBody>
                    <a:bodyPr/>
                    <a:lstStyle/>
                    <a:p>
                      <a:pPr algn="ctr"/>
                      <a:r>
                        <a:rPr lang="en-US" dirty="0"/>
                        <a:t>Turnover</a:t>
                      </a:r>
                    </a:p>
                  </a:txBody>
                  <a:tcPr/>
                </a:tc>
                <a:tc>
                  <a:txBody>
                    <a:bodyPr/>
                    <a:lstStyle/>
                    <a:p>
                      <a:pPr algn="ctr"/>
                      <a:r>
                        <a:rPr lang="en-US" dirty="0"/>
                        <a:t>Or</a:t>
                      </a:r>
                    </a:p>
                  </a:txBody>
                  <a:tcPr/>
                </a:tc>
                <a:tc>
                  <a:txBody>
                    <a:bodyPr/>
                    <a:lstStyle/>
                    <a:p>
                      <a:pPr algn="ctr"/>
                      <a:r>
                        <a:rPr lang="en-US" dirty="0"/>
                        <a:t>Balance Sheet</a:t>
                      </a:r>
                      <a:r>
                        <a:rPr lang="en-US" baseline="0" dirty="0"/>
                        <a:t> Total</a:t>
                      </a:r>
                      <a:endParaRPr lang="en-US" dirty="0"/>
                    </a:p>
                  </a:txBody>
                  <a:tcPr/>
                </a:tc>
                <a:extLst>
                  <a:ext uri="{0D108BD9-81ED-4DB2-BD59-A6C34878D82A}">
                    <a16:rowId xmlns:a16="http://schemas.microsoft.com/office/drawing/2014/main" val="10000"/>
                  </a:ext>
                </a:extLst>
              </a:tr>
              <a:tr h="370840">
                <a:tc>
                  <a:txBody>
                    <a:bodyPr/>
                    <a:lstStyle/>
                    <a:p>
                      <a:r>
                        <a:rPr lang="en-US" dirty="0"/>
                        <a:t>Medium-sized</a:t>
                      </a:r>
                    </a:p>
                  </a:txBody>
                  <a:tcPr/>
                </a:tc>
                <a:tc>
                  <a:txBody>
                    <a:bodyPr/>
                    <a:lstStyle/>
                    <a:p>
                      <a:pPr algn="ctr"/>
                      <a:r>
                        <a:rPr lang="en-US" dirty="0"/>
                        <a:t>&lt; 250</a:t>
                      </a:r>
                    </a:p>
                  </a:txBody>
                  <a:tcPr/>
                </a:tc>
                <a:tc>
                  <a:txBody>
                    <a:bodyPr/>
                    <a:lstStyle/>
                    <a:p>
                      <a:pPr algn="ctr"/>
                      <a:r>
                        <a:rPr lang="en-US" dirty="0"/>
                        <a:t>≤ € 50 million </a:t>
                      </a:r>
                    </a:p>
                  </a:txBody>
                  <a:tcPr/>
                </a:tc>
                <a:tc>
                  <a:txBody>
                    <a:bodyPr/>
                    <a:lstStyle/>
                    <a:p>
                      <a:pPr algn="ctr"/>
                      <a:r>
                        <a:rPr lang="en-US" dirty="0"/>
                        <a:t>Or</a:t>
                      </a:r>
                    </a:p>
                  </a:txBody>
                  <a:tcPr/>
                </a:tc>
                <a:tc>
                  <a:txBody>
                    <a:bodyPr/>
                    <a:lstStyle/>
                    <a:p>
                      <a:pPr algn="ctr"/>
                      <a:r>
                        <a:rPr lang="en-US" dirty="0"/>
                        <a:t>≤ € 43 million </a:t>
                      </a:r>
                    </a:p>
                  </a:txBody>
                  <a:tcPr/>
                </a:tc>
                <a:extLst>
                  <a:ext uri="{0D108BD9-81ED-4DB2-BD59-A6C34878D82A}">
                    <a16:rowId xmlns:a16="http://schemas.microsoft.com/office/drawing/2014/main" val="10001"/>
                  </a:ext>
                </a:extLst>
              </a:tr>
              <a:tr h="370840">
                <a:tc>
                  <a:txBody>
                    <a:bodyPr/>
                    <a:lstStyle/>
                    <a:p>
                      <a:r>
                        <a:rPr lang="en-US" dirty="0"/>
                        <a:t>Small</a:t>
                      </a:r>
                    </a:p>
                  </a:txBody>
                  <a:tcPr/>
                </a:tc>
                <a:tc>
                  <a:txBody>
                    <a:bodyPr/>
                    <a:lstStyle/>
                    <a:p>
                      <a:pPr algn="ctr"/>
                      <a:r>
                        <a:rPr lang="en-US" dirty="0"/>
                        <a:t>&lt; 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 € 10 million </a:t>
                      </a:r>
                    </a:p>
                  </a:txBody>
                  <a:tcPr/>
                </a:tc>
                <a:tc>
                  <a:txBody>
                    <a:bodyPr/>
                    <a:lstStyle/>
                    <a:p>
                      <a:pPr algn="ctr"/>
                      <a:r>
                        <a:rPr lang="en-US" dirty="0"/>
                        <a:t>Or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 € 10 million </a:t>
                      </a:r>
                    </a:p>
                  </a:txBody>
                  <a:tcPr/>
                </a:tc>
                <a:extLst>
                  <a:ext uri="{0D108BD9-81ED-4DB2-BD59-A6C34878D82A}">
                    <a16:rowId xmlns:a16="http://schemas.microsoft.com/office/drawing/2014/main" val="10002"/>
                  </a:ext>
                </a:extLst>
              </a:tr>
              <a:tr h="370840">
                <a:tc>
                  <a:txBody>
                    <a:bodyPr/>
                    <a:lstStyle/>
                    <a:p>
                      <a:r>
                        <a:rPr lang="en-US" dirty="0"/>
                        <a:t>Micro</a:t>
                      </a:r>
                    </a:p>
                  </a:txBody>
                  <a:tcPr/>
                </a:tc>
                <a:tc>
                  <a:txBody>
                    <a:bodyPr/>
                    <a:lstStyle/>
                    <a:p>
                      <a:pPr algn="ctr"/>
                      <a:r>
                        <a:rPr lang="en-US" dirty="0"/>
                        <a:t>&lt; 10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 € 2 million </a:t>
                      </a:r>
                    </a:p>
                  </a:txBody>
                  <a:tcPr/>
                </a:tc>
                <a:tc>
                  <a:txBody>
                    <a:bodyPr/>
                    <a:lstStyle/>
                    <a:p>
                      <a:pPr algn="ctr"/>
                      <a:r>
                        <a:rPr lang="en-US" dirty="0"/>
                        <a:t>Or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 € 2 million </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093648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are SMEs important?</a:t>
            </a:r>
          </a:p>
        </p:txBody>
      </p:sp>
      <p:sp>
        <p:nvSpPr>
          <p:cNvPr id="3" name="Content Placeholder 2"/>
          <p:cNvSpPr>
            <a:spLocks noGrp="1"/>
          </p:cNvSpPr>
          <p:nvPr>
            <p:ph idx="1"/>
          </p:nvPr>
        </p:nvSpPr>
        <p:spPr/>
        <p:txBody>
          <a:bodyPr/>
          <a:lstStyle/>
          <a:p>
            <a:r>
              <a:rPr lang="en-US" dirty="0"/>
              <a:t>In many countries, SMEs are a major source of entrepreneurial skills, innovation and employment.</a:t>
            </a:r>
          </a:p>
          <a:p>
            <a:r>
              <a:rPr lang="en-US" dirty="0"/>
              <a:t>SMEs also play a leading role in the development of new technologies and the creation of innovative products and often stimulate competition and innovation throughout the economy as a whole.</a:t>
            </a:r>
          </a:p>
        </p:txBody>
      </p:sp>
      <p:sp>
        <p:nvSpPr>
          <p:cNvPr id="4" name="Slide Number Placeholder 3"/>
          <p:cNvSpPr>
            <a:spLocks noGrp="1"/>
          </p:cNvSpPr>
          <p:nvPr>
            <p:ph type="sldNum" sz="quarter" idx="12"/>
          </p:nvPr>
        </p:nvSpPr>
        <p:spPr/>
        <p:txBody>
          <a:bodyPr/>
          <a:lstStyle/>
          <a:p>
            <a:fld id="{69E57DC2-970A-4B3E-BB1C-7A09969E49DF}" type="slidenum">
              <a:rPr lang="en-US" smtClean="0"/>
              <a:pPr/>
              <a:t>16</a:t>
            </a:fld>
            <a:endParaRPr lang="en-US"/>
          </a:p>
        </p:txBody>
      </p:sp>
    </p:spTree>
    <p:extLst>
      <p:ext uri="{BB962C8B-B14F-4D97-AF65-F5344CB8AC3E}">
        <p14:creationId xmlns:p14="http://schemas.microsoft.com/office/powerpoint/2010/main" val="2306113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What is distinctive about SMEs?</a:t>
            </a:r>
          </a:p>
        </p:txBody>
      </p:sp>
      <p:sp>
        <p:nvSpPr>
          <p:cNvPr id="3" name="Content Placeholder 2"/>
          <p:cNvSpPr>
            <a:spLocks noGrp="1"/>
          </p:cNvSpPr>
          <p:nvPr>
            <p:ph idx="1"/>
          </p:nvPr>
        </p:nvSpPr>
        <p:spPr/>
        <p:txBody>
          <a:bodyPr/>
          <a:lstStyle/>
          <a:p>
            <a:r>
              <a:rPr lang="en-US" dirty="0">
                <a:solidFill>
                  <a:srgbClr val="FF0000"/>
                </a:solidFill>
              </a:rPr>
              <a:t>Organizational structure</a:t>
            </a:r>
            <a:r>
              <a:rPr lang="en-US" dirty="0"/>
              <a:t>: Typically a flat structure which is centralized as the owner and manager may carry out multiple roles. Tasks and functions are less strictly divided. Few SMEs have formal internal communication mechanism in place.</a:t>
            </a:r>
          </a:p>
          <a:p>
            <a:r>
              <a:rPr lang="en-US" dirty="0">
                <a:solidFill>
                  <a:srgbClr val="FF0000"/>
                </a:solidFill>
              </a:rPr>
              <a:t>Enterprise/dynamism</a:t>
            </a:r>
            <a:r>
              <a:rPr lang="en-US" dirty="0"/>
              <a:t>: Entrepreneurial attributes such as creativity, flexibility and dynamism are associated with the SME sector. SMEs may outperform large organizations in terms of responsiveness to customer needs, flexibility, the ability to identify and exploit opportunities, and to adopt to technologies.</a:t>
            </a:r>
          </a:p>
          <a:p>
            <a:r>
              <a:rPr lang="en-US" dirty="0">
                <a:solidFill>
                  <a:srgbClr val="FF0000"/>
                </a:solidFill>
              </a:rPr>
              <a:t>Resource poverty</a:t>
            </a:r>
            <a:r>
              <a:rPr lang="en-US" dirty="0"/>
              <a:t>: SMEs may experience a limited resource base in relation to access to capital, external information and expertise. </a:t>
            </a:r>
          </a:p>
          <a:p>
            <a:pPr lvl="1"/>
            <a:r>
              <a:rPr lang="en-US" dirty="0"/>
              <a:t>The use of consultants may be expensive.</a:t>
            </a:r>
          </a:p>
        </p:txBody>
      </p:sp>
      <p:sp>
        <p:nvSpPr>
          <p:cNvPr id="4" name="Slide Number Placeholder 3"/>
          <p:cNvSpPr>
            <a:spLocks noGrp="1"/>
          </p:cNvSpPr>
          <p:nvPr>
            <p:ph type="sldNum" sz="quarter" idx="12"/>
          </p:nvPr>
        </p:nvSpPr>
        <p:spPr/>
        <p:txBody>
          <a:bodyPr/>
          <a:lstStyle/>
          <a:p>
            <a:fld id="{69E57DC2-970A-4B3E-BB1C-7A09969E49DF}" type="slidenum">
              <a:rPr lang="en-US" smtClean="0"/>
              <a:pPr/>
              <a:t>17</a:t>
            </a:fld>
            <a:endParaRPr lang="en-US"/>
          </a:p>
        </p:txBody>
      </p:sp>
    </p:spTree>
    <p:extLst>
      <p:ext uri="{BB962C8B-B14F-4D97-AF65-F5344CB8AC3E}">
        <p14:creationId xmlns:p14="http://schemas.microsoft.com/office/powerpoint/2010/main" val="6347434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distinctive about SMEs? (Cont’d)</a:t>
            </a:r>
          </a:p>
        </p:txBody>
      </p:sp>
      <p:sp>
        <p:nvSpPr>
          <p:cNvPr id="3" name="Content Placeholder 2"/>
          <p:cNvSpPr>
            <a:spLocks noGrp="1"/>
          </p:cNvSpPr>
          <p:nvPr>
            <p:ph idx="1"/>
          </p:nvPr>
        </p:nvSpPr>
        <p:spPr/>
        <p:txBody>
          <a:bodyPr/>
          <a:lstStyle/>
          <a:p>
            <a:r>
              <a:rPr lang="en-US" dirty="0">
                <a:solidFill>
                  <a:srgbClr val="FF0000"/>
                </a:solidFill>
              </a:rPr>
              <a:t>External environment</a:t>
            </a:r>
            <a:r>
              <a:rPr lang="en-US" dirty="0"/>
              <a:t>: SMEs have little to no control over their external environment and face pressure from the power of their suppliers and customers resulting in them being price takers rather than price setters.</a:t>
            </a:r>
          </a:p>
          <a:p>
            <a:r>
              <a:rPr lang="en-US" dirty="0">
                <a:solidFill>
                  <a:srgbClr val="FF0000"/>
                </a:solidFill>
              </a:rPr>
              <a:t>Strategy/planning</a:t>
            </a:r>
            <a:r>
              <a:rPr lang="en-US" dirty="0"/>
              <a:t>: Strategic planning in the formal manner documented in strategic management texts may be an intangible, invisible, and almost unconscious process. This raises the question as to whether the strategic planning processes and frameworks in the literature are appropriate for SMEs.</a:t>
            </a:r>
          </a:p>
          <a:p>
            <a:r>
              <a:rPr lang="en-US" dirty="0">
                <a:solidFill>
                  <a:srgbClr val="FF0000"/>
                </a:solidFill>
              </a:rPr>
              <a:t>The importance of the owner/manager</a:t>
            </a:r>
            <a:r>
              <a:rPr lang="en-US" dirty="0"/>
              <a:t>: The role, expertise and attitude of the owner/managers of an SME are crucial. An organization that chooses stability as its goal may operate differently from a growth-oriented SME, and this difference may be reflected in how it deploys and uses IS/IT.</a:t>
            </a:r>
          </a:p>
        </p:txBody>
      </p:sp>
      <p:sp>
        <p:nvSpPr>
          <p:cNvPr id="4" name="Slide Number Placeholder 3"/>
          <p:cNvSpPr>
            <a:spLocks noGrp="1"/>
          </p:cNvSpPr>
          <p:nvPr>
            <p:ph type="sldNum" sz="quarter" idx="12"/>
          </p:nvPr>
        </p:nvSpPr>
        <p:spPr/>
        <p:txBody>
          <a:bodyPr/>
          <a:lstStyle/>
          <a:p>
            <a:fld id="{69E57DC2-970A-4B3E-BB1C-7A09969E49DF}" type="slidenum">
              <a:rPr lang="en-US" smtClean="0"/>
              <a:pPr/>
              <a:t>18</a:t>
            </a:fld>
            <a:endParaRPr lang="en-US"/>
          </a:p>
        </p:txBody>
      </p:sp>
    </p:spTree>
    <p:extLst>
      <p:ext uri="{BB962C8B-B14F-4D97-AF65-F5344CB8AC3E}">
        <p14:creationId xmlns:p14="http://schemas.microsoft.com/office/powerpoint/2010/main" val="452184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SMEs and IS/IT</a:t>
            </a:r>
          </a:p>
        </p:txBody>
      </p:sp>
      <p:sp>
        <p:nvSpPr>
          <p:cNvPr id="3" name="Content Placeholder 2"/>
          <p:cNvSpPr>
            <a:spLocks noGrp="1"/>
          </p:cNvSpPr>
          <p:nvPr>
            <p:ph idx="1"/>
          </p:nvPr>
        </p:nvSpPr>
        <p:spPr/>
        <p:txBody>
          <a:bodyPr/>
          <a:lstStyle/>
          <a:p>
            <a:r>
              <a:rPr lang="en-US" dirty="0"/>
              <a:t>What might drive an SME to adopt ICTs?</a:t>
            </a:r>
          </a:p>
          <a:p>
            <a:pPr lvl="1"/>
            <a:r>
              <a:rPr lang="en-US" dirty="0"/>
              <a:t>Reducing cost (operating, sales, purchasing)</a:t>
            </a:r>
          </a:p>
          <a:p>
            <a:pPr lvl="1"/>
            <a:r>
              <a:rPr lang="en-US" dirty="0"/>
              <a:t>Market share (increasing/avoiding loss of)</a:t>
            </a:r>
          </a:p>
          <a:p>
            <a:pPr lvl="1"/>
            <a:r>
              <a:rPr lang="en-US" dirty="0"/>
              <a:t>Information gathering: market intelligence and finding suppliers</a:t>
            </a:r>
          </a:p>
          <a:p>
            <a:pPr lvl="1"/>
            <a:r>
              <a:rPr lang="en-US" dirty="0"/>
              <a:t>Improved range and quality of products/services to customers</a:t>
            </a:r>
          </a:p>
          <a:p>
            <a:pPr lvl="1"/>
            <a:r>
              <a:rPr lang="en-US" dirty="0"/>
              <a:t>Increased speed in dispatch of goods</a:t>
            </a:r>
          </a:p>
          <a:p>
            <a:pPr lvl="1"/>
            <a:r>
              <a:rPr lang="en-US" dirty="0"/>
              <a:t>Improved trading relationships</a:t>
            </a:r>
          </a:p>
        </p:txBody>
      </p:sp>
      <p:sp>
        <p:nvSpPr>
          <p:cNvPr id="4" name="Slide Number Placeholder 3"/>
          <p:cNvSpPr>
            <a:spLocks noGrp="1"/>
          </p:cNvSpPr>
          <p:nvPr>
            <p:ph type="sldNum" sz="quarter" idx="12"/>
          </p:nvPr>
        </p:nvSpPr>
        <p:spPr/>
        <p:txBody>
          <a:bodyPr/>
          <a:lstStyle/>
          <a:p>
            <a:fld id="{69E57DC2-970A-4B3E-BB1C-7A09969E49DF}" type="slidenum">
              <a:rPr lang="en-US" smtClean="0"/>
              <a:pPr/>
              <a:t>19</a:t>
            </a:fld>
            <a:endParaRPr lang="en-US"/>
          </a:p>
        </p:txBody>
      </p:sp>
    </p:spTree>
    <p:extLst>
      <p:ext uri="{BB962C8B-B14F-4D97-AF65-F5344CB8AC3E}">
        <p14:creationId xmlns:p14="http://schemas.microsoft.com/office/powerpoint/2010/main" val="3639541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61DB6ED-2F04-334B-957A-DBA1E6FE615C}"/>
              </a:ext>
            </a:extLst>
          </p:cNvPr>
          <p:cNvSpPr>
            <a:spLocks noGrp="1"/>
          </p:cNvSpPr>
          <p:nvPr>
            <p:ph type="title"/>
          </p:nvPr>
        </p:nvSpPr>
        <p:spPr/>
        <p:txBody>
          <a:bodyPr/>
          <a:lstStyle/>
          <a:p>
            <a:r>
              <a:rPr lang="en-US" dirty="0"/>
              <a:t>    Learning Objectives </a:t>
            </a:r>
          </a:p>
        </p:txBody>
      </p:sp>
      <p:sp>
        <p:nvSpPr>
          <p:cNvPr id="9" name="Content Placeholder 8">
            <a:extLst>
              <a:ext uri="{FF2B5EF4-FFF2-40B4-BE49-F238E27FC236}">
                <a16:creationId xmlns:a16="http://schemas.microsoft.com/office/drawing/2014/main" id="{C4026C15-0D40-5C4A-9A35-98DA712B370B}"/>
              </a:ext>
            </a:extLst>
          </p:cNvPr>
          <p:cNvSpPr>
            <a:spLocks noGrp="1"/>
          </p:cNvSpPr>
          <p:nvPr>
            <p:ph idx="1"/>
          </p:nvPr>
        </p:nvSpPr>
        <p:spPr/>
        <p:txBody>
          <a:bodyPr>
            <a:normAutofit lnSpcReduction="10000"/>
          </a:bodyPr>
          <a:lstStyle/>
          <a:p>
            <a:pPr marL="458788" indent="-458788">
              <a:buFont typeface="+mj-lt"/>
              <a:buAutoNum type="arabicPeriod"/>
              <a:defRPr/>
            </a:pPr>
            <a:r>
              <a:rPr lang="en-US" sz="2400" b="0" dirty="0"/>
              <a:t>Understand the particular organizational contexts facing public sector organizations and SMEs</a:t>
            </a:r>
          </a:p>
          <a:p>
            <a:pPr marL="458788" indent="-458788">
              <a:buFont typeface="+mj-lt"/>
              <a:buAutoNum type="arabicPeriod"/>
              <a:defRPr/>
            </a:pPr>
            <a:r>
              <a:rPr lang="en-US" sz="2400" b="0" dirty="0"/>
              <a:t>Understand the potential of public sector organizations and SMEs to transform their processes through the use of IS/IT</a:t>
            </a:r>
          </a:p>
          <a:p>
            <a:pPr marL="458788" indent="-458788">
              <a:buFont typeface="+mj-lt"/>
              <a:buAutoNum type="arabicPeriod"/>
              <a:defRPr/>
            </a:pPr>
            <a:r>
              <a:rPr lang="en-US" sz="2400" b="0" dirty="0" err="1"/>
              <a:t>Analyse</a:t>
            </a:r>
            <a:r>
              <a:rPr lang="en-US" sz="2400" b="0" dirty="0"/>
              <a:t> public sector IS/e-government initiatives using key theoretical frameworks </a:t>
            </a:r>
          </a:p>
          <a:p>
            <a:pPr marL="458788" indent="-458788">
              <a:buFont typeface="+mj-lt"/>
              <a:buAutoNum type="arabicPeriod"/>
              <a:defRPr/>
            </a:pPr>
            <a:r>
              <a:rPr lang="en-US" sz="2400" b="0" dirty="0"/>
              <a:t>Identify the IS competencies required by SMEs </a:t>
            </a:r>
          </a:p>
          <a:p>
            <a:pPr marL="458788" indent="-458788">
              <a:buFont typeface="+mj-lt"/>
              <a:buAutoNum type="arabicPeriod"/>
              <a:defRPr/>
            </a:pPr>
            <a:r>
              <a:rPr lang="en-US" sz="2400" b="0" dirty="0"/>
              <a:t>Critically discuss the issues and challenges facing public sector organizations and SMEs in their management and strategic use of IS/IT</a:t>
            </a:r>
          </a:p>
          <a:p>
            <a:pPr marL="458788" indent="-458788">
              <a:buFont typeface="+mj-lt"/>
              <a:buAutoNum type="arabicPeriod"/>
              <a:defRPr/>
            </a:pPr>
            <a:r>
              <a:rPr lang="en-US" sz="2400" b="0" dirty="0"/>
              <a:t>Appreciate the differences and similarities faced by public sector organizations and SMEs regarding </a:t>
            </a:r>
            <a:r>
              <a:rPr lang="en-US" sz="2400" b="0"/>
              <a:t>the strategic use of IS/IT   </a:t>
            </a:r>
            <a:endParaRPr lang="en-US" sz="2400" dirty="0"/>
          </a:p>
        </p:txBody>
      </p:sp>
    </p:spTree>
    <p:extLst>
      <p:ext uri="{BB962C8B-B14F-4D97-AF65-F5344CB8AC3E}">
        <p14:creationId xmlns:p14="http://schemas.microsoft.com/office/powerpoint/2010/main" val="629734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SMEs and IS/IT (Cont’d)</a:t>
            </a:r>
          </a:p>
        </p:txBody>
      </p:sp>
      <p:sp>
        <p:nvSpPr>
          <p:cNvPr id="3" name="Content Placeholder 2"/>
          <p:cNvSpPr>
            <a:spLocks noGrp="1"/>
          </p:cNvSpPr>
          <p:nvPr>
            <p:ph idx="1"/>
          </p:nvPr>
        </p:nvSpPr>
        <p:spPr/>
        <p:txBody>
          <a:bodyPr/>
          <a:lstStyle/>
          <a:p>
            <a:r>
              <a:rPr lang="en-US" dirty="0"/>
              <a:t>Inhibitors of ICT adoption:</a:t>
            </a:r>
          </a:p>
        </p:txBody>
      </p:sp>
      <p:sp>
        <p:nvSpPr>
          <p:cNvPr id="4" name="Slide Number Placeholder 3"/>
          <p:cNvSpPr>
            <a:spLocks noGrp="1"/>
          </p:cNvSpPr>
          <p:nvPr>
            <p:ph type="sldNum" sz="quarter" idx="12"/>
          </p:nvPr>
        </p:nvSpPr>
        <p:spPr/>
        <p:txBody>
          <a:bodyPr/>
          <a:lstStyle/>
          <a:p>
            <a:fld id="{69E57DC2-970A-4B3E-BB1C-7A09969E49DF}" type="slidenum">
              <a:rPr lang="en-US" smtClean="0"/>
              <a:pPr/>
              <a:t>20</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514240418"/>
              </p:ext>
            </p:extLst>
          </p:nvPr>
        </p:nvGraphicFramePr>
        <p:xfrm>
          <a:off x="2362613" y="2351885"/>
          <a:ext cx="8128000" cy="3754120"/>
        </p:xfrm>
        <a:graphic>
          <a:graphicData uri="http://schemas.openxmlformats.org/drawingml/2006/table">
            <a:tbl>
              <a:tblPr firstRow="1" bandRow="1">
                <a:tableStyleId>{5C22544A-7EE6-4342-B048-85BDC9FD1C3A}</a:tableStyleId>
              </a:tblPr>
              <a:tblGrid>
                <a:gridCol w="1991956">
                  <a:extLst>
                    <a:ext uri="{9D8B030D-6E8A-4147-A177-3AD203B41FA5}">
                      <a16:colId xmlns:a16="http://schemas.microsoft.com/office/drawing/2014/main" val="20000"/>
                    </a:ext>
                  </a:extLst>
                </a:gridCol>
                <a:gridCol w="6136044">
                  <a:extLst>
                    <a:ext uri="{9D8B030D-6E8A-4147-A177-3AD203B41FA5}">
                      <a16:colId xmlns:a16="http://schemas.microsoft.com/office/drawing/2014/main" val="20001"/>
                    </a:ext>
                  </a:extLst>
                </a:gridCol>
              </a:tblGrid>
              <a:tr h="370840">
                <a:tc>
                  <a:txBody>
                    <a:bodyPr/>
                    <a:lstStyle/>
                    <a:p>
                      <a:r>
                        <a:rPr lang="en-US" dirty="0"/>
                        <a:t>Inhibitor</a:t>
                      </a:r>
                    </a:p>
                  </a:txBody>
                  <a:tcPr/>
                </a:tc>
                <a:tc>
                  <a:txBody>
                    <a:bodyPr/>
                    <a:lstStyle/>
                    <a:p>
                      <a:r>
                        <a:rPr lang="en-US" dirty="0"/>
                        <a:t>Description</a:t>
                      </a:r>
                    </a:p>
                  </a:txBody>
                  <a:tcPr/>
                </a:tc>
                <a:extLst>
                  <a:ext uri="{0D108BD9-81ED-4DB2-BD59-A6C34878D82A}">
                    <a16:rowId xmlns:a16="http://schemas.microsoft.com/office/drawing/2014/main" val="10000"/>
                  </a:ext>
                </a:extLst>
              </a:tr>
              <a:tr h="370840">
                <a:tc>
                  <a:txBody>
                    <a:bodyPr/>
                    <a:lstStyle/>
                    <a:p>
                      <a:r>
                        <a:rPr lang="en-US" dirty="0"/>
                        <a:t>Cost</a:t>
                      </a:r>
                    </a:p>
                  </a:txBody>
                  <a:tcPr/>
                </a:tc>
                <a:tc>
                  <a:txBody>
                    <a:bodyPr/>
                    <a:lstStyle/>
                    <a:p>
                      <a:pPr marL="285750" indent="-285750">
                        <a:buFont typeface="Arial" panose="020B0604020202020204" pitchFamily="34" charset="0"/>
                        <a:buChar char="•"/>
                      </a:pPr>
                      <a:r>
                        <a:rPr lang="en-US" dirty="0"/>
                        <a:t>Implementation and ongoing costs</a:t>
                      </a:r>
                    </a:p>
                    <a:p>
                      <a:pPr marL="285750" indent="-285750">
                        <a:buFont typeface="Arial" panose="020B0604020202020204" pitchFamily="34" charset="0"/>
                        <a:buChar char="•"/>
                      </a:pPr>
                      <a:r>
                        <a:rPr lang="en-US" dirty="0"/>
                        <a:t>Limited financial resources</a:t>
                      </a:r>
                      <a:r>
                        <a:rPr lang="en-US" baseline="0" dirty="0"/>
                        <a:t> and capital reserves</a:t>
                      </a:r>
                    </a:p>
                    <a:p>
                      <a:pPr marL="285750" indent="-285750">
                        <a:buFont typeface="Arial" panose="020B0604020202020204" pitchFamily="34" charset="0"/>
                        <a:buChar char="•"/>
                      </a:pPr>
                      <a:r>
                        <a:rPr lang="en-US" baseline="0" dirty="0"/>
                        <a:t>Need for immediate return on investment or payback</a:t>
                      </a:r>
                      <a:endParaRPr lang="en-US" dirty="0"/>
                    </a:p>
                  </a:txBody>
                  <a:tcPr/>
                </a:tc>
                <a:extLst>
                  <a:ext uri="{0D108BD9-81ED-4DB2-BD59-A6C34878D82A}">
                    <a16:rowId xmlns:a16="http://schemas.microsoft.com/office/drawing/2014/main" val="10001"/>
                  </a:ext>
                </a:extLst>
              </a:tr>
              <a:tr h="370840">
                <a:tc>
                  <a:txBody>
                    <a:bodyPr/>
                    <a:lstStyle/>
                    <a:p>
                      <a:r>
                        <a:rPr lang="en-US" dirty="0"/>
                        <a:t>Management</a:t>
                      </a:r>
                    </a:p>
                  </a:txBody>
                  <a:tcPr/>
                </a:tc>
                <a:tc>
                  <a:txBody>
                    <a:bodyPr/>
                    <a:lstStyle/>
                    <a:p>
                      <a:pPr marL="285750" indent="-285750">
                        <a:buFont typeface="Arial" panose="020B0604020202020204" pitchFamily="34" charset="0"/>
                        <a:buChar char="•"/>
                      </a:pPr>
                      <a:r>
                        <a:rPr lang="en-US" dirty="0"/>
                        <a:t>Insufficient time spent on planning</a:t>
                      </a:r>
                    </a:p>
                    <a:p>
                      <a:pPr marL="285750" indent="-285750">
                        <a:buFont typeface="Arial" panose="020B0604020202020204" pitchFamily="34" charset="0"/>
                        <a:buChar char="•"/>
                      </a:pPr>
                      <a:r>
                        <a:rPr lang="en-US" dirty="0"/>
                        <a:t>Insufficient knowledge or experience of IT/IS</a:t>
                      </a:r>
                    </a:p>
                  </a:txBody>
                  <a:tcPr/>
                </a:tc>
                <a:extLst>
                  <a:ext uri="{0D108BD9-81ED-4DB2-BD59-A6C34878D82A}">
                    <a16:rowId xmlns:a16="http://schemas.microsoft.com/office/drawing/2014/main" val="10002"/>
                  </a:ext>
                </a:extLst>
              </a:tr>
              <a:tr h="370840">
                <a:tc>
                  <a:txBody>
                    <a:bodyPr/>
                    <a:lstStyle/>
                    <a:p>
                      <a:r>
                        <a:rPr lang="en-US" dirty="0"/>
                        <a:t>Security</a:t>
                      </a:r>
                    </a:p>
                  </a:txBody>
                  <a:tcPr/>
                </a:tc>
                <a:tc>
                  <a:txBody>
                    <a:bodyPr/>
                    <a:lstStyle/>
                    <a:p>
                      <a:pPr marL="285750" indent="-285750">
                        <a:buFont typeface="Arial" panose="020B0604020202020204" pitchFamily="34" charset="0"/>
                        <a:buChar char="•"/>
                      </a:pPr>
                      <a:r>
                        <a:rPr lang="en-US" dirty="0"/>
                        <a:t>Concerns about confidentiality</a:t>
                      </a:r>
                    </a:p>
                    <a:p>
                      <a:pPr marL="285750" indent="-285750">
                        <a:buFont typeface="Arial" panose="020B0604020202020204" pitchFamily="34" charset="0"/>
                        <a:buChar char="•"/>
                      </a:pPr>
                      <a:r>
                        <a:rPr lang="en-US" dirty="0"/>
                        <a:t>Fear</a:t>
                      </a:r>
                      <a:r>
                        <a:rPr lang="en-US" baseline="0" dirty="0"/>
                        <a:t> of fraud</a:t>
                      </a:r>
                      <a:endParaRPr lang="en-US" dirty="0"/>
                    </a:p>
                  </a:txBody>
                  <a:tcPr/>
                </a:tc>
                <a:extLst>
                  <a:ext uri="{0D108BD9-81ED-4DB2-BD59-A6C34878D82A}">
                    <a16:rowId xmlns:a16="http://schemas.microsoft.com/office/drawing/2014/main" val="10003"/>
                  </a:ext>
                </a:extLst>
              </a:tr>
              <a:tr h="370840">
                <a:tc>
                  <a:txBody>
                    <a:bodyPr/>
                    <a:lstStyle/>
                    <a:p>
                      <a:r>
                        <a:rPr lang="en-US" dirty="0"/>
                        <a:t>Technology</a:t>
                      </a:r>
                    </a:p>
                  </a:txBody>
                  <a:tcPr/>
                </a:tc>
                <a:tc>
                  <a:txBody>
                    <a:bodyPr/>
                    <a:lstStyle/>
                    <a:p>
                      <a:pPr marL="285750" indent="-285750">
                        <a:buFont typeface="Arial" panose="020B0604020202020204" pitchFamily="34" charset="0"/>
                        <a:buChar char="•"/>
                      </a:pPr>
                      <a:r>
                        <a:rPr lang="en-US" dirty="0"/>
                        <a:t>Complexity requiring</a:t>
                      </a:r>
                      <a:r>
                        <a:rPr lang="en-US" baseline="0" dirty="0"/>
                        <a:t> new skills</a:t>
                      </a:r>
                    </a:p>
                    <a:p>
                      <a:pPr marL="285750" indent="-285750">
                        <a:buFont typeface="Arial" panose="020B0604020202020204" pitchFamily="34" charset="0"/>
                        <a:buChar char="•"/>
                      </a:pPr>
                      <a:r>
                        <a:rPr lang="en-US" baseline="0" dirty="0"/>
                        <a:t>Existing IT/IS limiting future development</a:t>
                      </a:r>
                    </a:p>
                    <a:p>
                      <a:pPr marL="285750" indent="-285750">
                        <a:buFont typeface="Arial" panose="020B0604020202020204" pitchFamily="34" charset="0"/>
                        <a:buChar char="•"/>
                      </a:pPr>
                      <a:r>
                        <a:rPr lang="en-US" baseline="0" dirty="0"/>
                        <a:t>Lack of trust in external IS suppliers</a:t>
                      </a:r>
                    </a:p>
                    <a:p>
                      <a:pPr marL="285750" indent="-285750">
                        <a:buFont typeface="Arial" panose="020B0604020202020204" pitchFamily="34" charset="0"/>
                        <a:buChar char="•"/>
                      </a:pPr>
                      <a:r>
                        <a:rPr lang="en-US" baseline="0" dirty="0"/>
                        <a:t>Limited in-house IT/IS skills</a:t>
                      </a:r>
                      <a:endParaRPr 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3768102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Planning for IS/IT in SMEs</a:t>
            </a:r>
          </a:p>
        </p:txBody>
      </p:sp>
      <p:sp>
        <p:nvSpPr>
          <p:cNvPr id="3" name="Content Placeholder 2"/>
          <p:cNvSpPr>
            <a:spLocks noGrp="1"/>
          </p:cNvSpPr>
          <p:nvPr>
            <p:ph idx="1"/>
          </p:nvPr>
        </p:nvSpPr>
        <p:spPr/>
        <p:txBody>
          <a:bodyPr/>
          <a:lstStyle/>
          <a:p>
            <a:r>
              <a:rPr lang="en-US" dirty="0"/>
              <a:t>The Information Systems Strategy Framework for SME (Levy and Powell 2005) has three perspectives:</a:t>
            </a:r>
          </a:p>
          <a:p>
            <a:pPr lvl="1"/>
            <a:r>
              <a:rPr lang="en-US" dirty="0">
                <a:solidFill>
                  <a:srgbClr val="FF0000"/>
                </a:solidFill>
              </a:rPr>
              <a:t>Business context</a:t>
            </a:r>
            <a:r>
              <a:rPr lang="en-US" dirty="0"/>
              <a:t>: The business strategy and objective are identified. The business environment is reviewed.</a:t>
            </a:r>
          </a:p>
          <a:p>
            <a:pPr lvl="1"/>
            <a:r>
              <a:rPr lang="en-US" dirty="0">
                <a:solidFill>
                  <a:srgbClr val="FF0000"/>
                </a:solidFill>
              </a:rPr>
              <a:t>Business process</a:t>
            </a:r>
            <a:r>
              <a:rPr lang="en-US" dirty="0"/>
              <a:t>: The firm’s internal and external processes are reviewed. Existing IS needs are assessed in relation to the business objectives.</a:t>
            </a:r>
          </a:p>
          <a:p>
            <a:pPr lvl="1"/>
            <a:r>
              <a:rPr lang="en-US" dirty="0">
                <a:solidFill>
                  <a:srgbClr val="FF0000"/>
                </a:solidFill>
              </a:rPr>
              <a:t>Strategic content</a:t>
            </a:r>
            <a:r>
              <a:rPr lang="en-US" dirty="0"/>
              <a:t>: The strategic content embodies the vision for change from the owner and the practicality of its introduction. The requirements of the business strategy are compared with the analysis of the organization and its environment to identify the IS and IT required. With limited resources available, systems and investments will have to be evaluated and prioritized.</a:t>
            </a:r>
          </a:p>
        </p:txBody>
      </p:sp>
      <p:sp>
        <p:nvSpPr>
          <p:cNvPr id="4" name="Slide Number Placeholder 3"/>
          <p:cNvSpPr>
            <a:spLocks noGrp="1"/>
          </p:cNvSpPr>
          <p:nvPr>
            <p:ph type="sldNum" sz="quarter" idx="12"/>
          </p:nvPr>
        </p:nvSpPr>
        <p:spPr/>
        <p:txBody>
          <a:bodyPr/>
          <a:lstStyle/>
          <a:p>
            <a:fld id="{69E57DC2-970A-4B3E-BB1C-7A09969E49DF}" type="slidenum">
              <a:rPr lang="en-US" smtClean="0"/>
              <a:pPr/>
              <a:t>21</a:t>
            </a:fld>
            <a:endParaRPr lang="en-US"/>
          </a:p>
        </p:txBody>
      </p:sp>
    </p:spTree>
    <p:extLst>
      <p:ext uri="{BB962C8B-B14F-4D97-AF65-F5344CB8AC3E}">
        <p14:creationId xmlns:p14="http://schemas.microsoft.com/office/powerpoint/2010/main" val="144347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Summary</a:t>
            </a:r>
          </a:p>
        </p:txBody>
      </p:sp>
      <p:sp>
        <p:nvSpPr>
          <p:cNvPr id="3" name="Content Placeholder 2"/>
          <p:cNvSpPr>
            <a:spLocks noGrp="1"/>
          </p:cNvSpPr>
          <p:nvPr>
            <p:ph idx="1"/>
          </p:nvPr>
        </p:nvSpPr>
        <p:spPr/>
        <p:txBody>
          <a:bodyPr/>
          <a:lstStyle/>
          <a:p>
            <a:r>
              <a:rPr lang="en-US" dirty="0"/>
              <a:t>Key learning points from Grant et al. Chapter 6:</a:t>
            </a:r>
          </a:p>
          <a:p>
            <a:pPr lvl="1"/>
            <a:r>
              <a:rPr lang="en-US" dirty="0"/>
              <a:t>E-government is a global phenomenon</a:t>
            </a:r>
          </a:p>
          <a:p>
            <a:pPr lvl="1"/>
            <a:r>
              <a:rPr lang="en-US" dirty="0"/>
              <a:t>SMEs are typically characterized by flat organizational structures, centralized management and decision making; limited strategic planning and resource poverty. The expertise, attitudes and behaviors of the owner/managers are crucial to the well-being and direction of the business.</a:t>
            </a:r>
          </a:p>
          <a:p>
            <a:pPr lvl="1"/>
            <a:r>
              <a:rPr lang="en-US" dirty="0"/>
              <a:t>SMEs are not a homogeneous group.</a:t>
            </a:r>
          </a:p>
          <a:p>
            <a:pPr lvl="1"/>
            <a:r>
              <a:rPr lang="en-US" dirty="0"/>
              <a:t>There is a need to reflect on whether IS/IM tools and frameworks developed for one particular organizational context are appropriate in </a:t>
            </a:r>
            <a:r>
              <a:rPr lang="en-US"/>
              <a:t>other contexts.</a:t>
            </a:r>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pPr/>
              <a:t>22</a:t>
            </a:fld>
            <a:endParaRPr lang="en-US"/>
          </a:p>
        </p:txBody>
      </p:sp>
    </p:spTree>
    <p:extLst>
      <p:ext uri="{BB962C8B-B14F-4D97-AF65-F5344CB8AC3E}">
        <p14:creationId xmlns:p14="http://schemas.microsoft.com/office/powerpoint/2010/main" val="3580065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lstStyle/>
          <a:p>
            <a:r>
              <a:rPr lang="en-US" dirty="0"/>
              <a:t>Amazon, Dell, EasyJet, eBay, Google and Microsoft are well-known companies making use of ICTs to transform the way business can be conducted and the way we live our lives.</a:t>
            </a:r>
          </a:p>
          <a:p>
            <a:r>
              <a:rPr lang="en-US" dirty="0"/>
              <a:t>However, large private organizations are not the organizations who have to think strategically about information systems (IS) and information management (IM).</a:t>
            </a:r>
          </a:p>
          <a:p>
            <a:r>
              <a:rPr lang="en-US" dirty="0"/>
              <a:t>This chapter focuses on </a:t>
            </a:r>
          </a:p>
          <a:p>
            <a:pPr lvl="1"/>
            <a:r>
              <a:rPr lang="en-US" dirty="0"/>
              <a:t>Public sector organizations: Include some of the largest organizations of the world such as UK’s national health service (NHS) employing around 1.3 million people.</a:t>
            </a:r>
          </a:p>
          <a:p>
            <a:pPr lvl="1"/>
            <a:r>
              <a:rPr lang="en-US" dirty="0"/>
              <a:t>Small and medium-sized enterprises (SME): Can range from businesses with less than 10 employees to medium-sized businesses with between 50 and 250 employees. </a:t>
            </a:r>
          </a:p>
        </p:txBody>
      </p:sp>
      <p:sp>
        <p:nvSpPr>
          <p:cNvPr id="4" name="Slide Number Placeholder 3"/>
          <p:cNvSpPr>
            <a:spLocks noGrp="1"/>
          </p:cNvSpPr>
          <p:nvPr>
            <p:ph type="sldNum" sz="quarter" idx="12"/>
          </p:nvPr>
        </p:nvSpPr>
        <p:spPr/>
        <p:txBody>
          <a:bodyPr/>
          <a:lstStyle/>
          <a:p>
            <a:fld id="{69E57DC2-970A-4B3E-BB1C-7A09969E49DF}" type="slidenum">
              <a:rPr lang="en-US" smtClean="0"/>
              <a:pPr/>
              <a:t>3</a:t>
            </a:fld>
            <a:endParaRPr lang="en-US"/>
          </a:p>
        </p:txBody>
      </p:sp>
    </p:spTree>
    <p:extLst>
      <p:ext uri="{BB962C8B-B14F-4D97-AF65-F5344CB8AC3E}">
        <p14:creationId xmlns:p14="http://schemas.microsoft.com/office/powerpoint/2010/main" val="2075082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The Nature of Public Sector Organizations</a:t>
            </a:r>
            <a:endParaRPr lang="en-US" dirty="0"/>
          </a:p>
        </p:txBody>
      </p:sp>
      <p:sp>
        <p:nvSpPr>
          <p:cNvPr id="3" name="Content Placeholder 2"/>
          <p:cNvSpPr>
            <a:spLocks noGrp="1"/>
          </p:cNvSpPr>
          <p:nvPr>
            <p:ph idx="1"/>
          </p:nvPr>
        </p:nvSpPr>
        <p:spPr/>
        <p:txBody>
          <a:bodyPr/>
          <a:lstStyle/>
          <a:p>
            <a:r>
              <a:rPr lang="en-AU" dirty="0"/>
              <a:t>The public sector comprises the general government sector plus all public corporations including the central bank.</a:t>
            </a:r>
          </a:p>
          <a:p>
            <a:r>
              <a:rPr lang="en-AU" dirty="0"/>
              <a:t>Examples:</a:t>
            </a:r>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pPr/>
              <a:t>4</a:t>
            </a:fld>
            <a:endParaRPr lang="en-US"/>
          </a:p>
        </p:txBody>
      </p:sp>
      <p:graphicFrame>
        <p:nvGraphicFramePr>
          <p:cNvPr id="5" name="Table 4"/>
          <p:cNvGraphicFramePr>
            <a:graphicFrameLocks noGrp="1"/>
          </p:cNvGraphicFramePr>
          <p:nvPr/>
        </p:nvGraphicFramePr>
        <p:xfrm>
          <a:off x="1976582" y="3139594"/>
          <a:ext cx="8737600" cy="3307080"/>
        </p:xfrm>
        <a:graphic>
          <a:graphicData uri="http://schemas.openxmlformats.org/drawingml/2006/table">
            <a:tbl>
              <a:tblPr firstRow="1" bandRow="1">
                <a:tableStyleId>{5C22544A-7EE6-4342-B048-85BDC9FD1C3A}</a:tableStyleId>
              </a:tblPr>
              <a:tblGrid>
                <a:gridCol w="3713480">
                  <a:extLst>
                    <a:ext uri="{9D8B030D-6E8A-4147-A177-3AD203B41FA5}">
                      <a16:colId xmlns:a16="http://schemas.microsoft.com/office/drawing/2014/main" val="20000"/>
                    </a:ext>
                  </a:extLst>
                </a:gridCol>
                <a:gridCol w="5024120">
                  <a:extLst>
                    <a:ext uri="{9D8B030D-6E8A-4147-A177-3AD203B41FA5}">
                      <a16:colId xmlns:a16="http://schemas.microsoft.com/office/drawing/2014/main" val="20001"/>
                    </a:ext>
                  </a:extLst>
                </a:gridCol>
              </a:tblGrid>
              <a:tr h="370840">
                <a:tc>
                  <a:txBody>
                    <a:bodyPr/>
                    <a:lstStyle/>
                    <a:p>
                      <a:r>
                        <a:rPr lang="en-AU" dirty="0"/>
                        <a:t>Level</a:t>
                      </a:r>
                      <a:endParaRPr lang="en-US" dirty="0"/>
                    </a:p>
                  </a:txBody>
                  <a:tcPr/>
                </a:tc>
                <a:tc>
                  <a:txBody>
                    <a:bodyPr/>
                    <a:lstStyle/>
                    <a:p>
                      <a:r>
                        <a:rPr lang="en-AU" dirty="0"/>
                        <a:t>Indicative Examples</a:t>
                      </a:r>
                      <a:endParaRPr lang="en-US" dirty="0"/>
                    </a:p>
                  </a:txBody>
                  <a:tcPr/>
                </a:tc>
                <a:extLst>
                  <a:ext uri="{0D108BD9-81ED-4DB2-BD59-A6C34878D82A}">
                    <a16:rowId xmlns:a16="http://schemas.microsoft.com/office/drawing/2014/main" val="10000"/>
                  </a:ext>
                </a:extLst>
              </a:tr>
              <a:tr h="370840">
                <a:tc>
                  <a:txBody>
                    <a:bodyPr/>
                    <a:lstStyle/>
                    <a:p>
                      <a:r>
                        <a:rPr lang="en-AU" dirty="0"/>
                        <a:t>Global/supra-national</a:t>
                      </a:r>
                      <a:endParaRPr lang="en-US" dirty="0"/>
                    </a:p>
                  </a:txBody>
                  <a:tcPr/>
                </a:tc>
                <a:tc>
                  <a:txBody>
                    <a:bodyPr/>
                    <a:lstStyle/>
                    <a:p>
                      <a:r>
                        <a:rPr lang="en-AU" dirty="0"/>
                        <a:t>IMF;</a:t>
                      </a:r>
                      <a:r>
                        <a:rPr lang="en-AU" baseline="0" dirty="0"/>
                        <a:t> OECD; World Bank</a:t>
                      </a:r>
                      <a:endParaRPr lang="en-US" dirty="0"/>
                    </a:p>
                  </a:txBody>
                  <a:tcPr/>
                </a:tc>
                <a:extLst>
                  <a:ext uri="{0D108BD9-81ED-4DB2-BD59-A6C34878D82A}">
                    <a16:rowId xmlns:a16="http://schemas.microsoft.com/office/drawing/2014/main" val="10001"/>
                  </a:ext>
                </a:extLst>
              </a:tr>
              <a:tr h="370840">
                <a:tc>
                  <a:txBody>
                    <a:bodyPr/>
                    <a:lstStyle/>
                    <a:p>
                      <a:r>
                        <a:rPr lang="en-AU" dirty="0"/>
                        <a:t>Regional/inter and intra-regional</a:t>
                      </a:r>
                      <a:endParaRPr lang="en-US" dirty="0"/>
                    </a:p>
                  </a:txBody>
                  <a:tcPr/>
                </a:tc>
                <a:tc>
                  <a:txBody>
                    <a:bodyPr/>
                    <a:lstStyle/>
                    <a:p>
                      <a:r>
                        <a:rPr lang="en-AU" dirty="0"/>
                        <a:t>ASEAN; EU; NAFTA</a:t>
                      </a:r>
                      <a:endParaRPr lang="en-US" dirty="0"/>
                    </a:p>
                  </a:txBody>
                  <a:tcPr/>
                </a:tc>
                <a:extLst>
                  <a:ext uri="{0D108BD9-81ED-4DB2-BD59-A6C34878D82A}">
                    <a16:rowId xmlns:a16="http://schemas.microsoft.com/office/drawing/2014/main" val="10002"/>
                  </a:ext>
                </a:extLst>
              </a:tr>
              <a:tr h="370840">
                <a:tc>
                  <a:txBody>
                    <a:bodyPr/>
                    <a:lstStyle/>
                    <a:p>
                      <a:r>
                        <a:rPr lang="en-AU" dirty="0"/>
                        <a:t>National</a:t>
                      </a:r>
                      <a:endParaRPr lang="en-US" dirty="0"/>
                    </a:p>
                  </a:txBody>
                  <a:tcPr/>
                </a:tc>
                <a:tc>
                  <a:txBody>
                    <a:bodyPr/>
                    <a:lstStyle/>
                    <a:p>
                      <a:r>
                        <a:rPr lang="en-AU" dirty="0"/>
                        <a:t>National and state governments; state owned enterprises; state banks; treasury; health; trade; education; defence</a:t>
                      </a:r>
                      <a:endParaRPr lang="en-US" dirty="0"/>
                    </a:p>
                  </a:txBody>
                  <a:tcPr/>
                </a:tc>
                <a:extLst>
                  <a:ext uri="{0D108BD9-81ED-4DB2-BD59-A6C34878D82A}">
                    <a16:rowId xmlns:a16="http://schemas.microsoft.com/office/drawing/2014/main" val="10003"/>
                  </a:ext>
                </a:extLst>
              </a:tr>
              <a:tr h="370840">
                <a:tc>
                  <a:txBody>
                    <a:bodyPr/>
                    <a:lstStyle/>
                    <a:p>
                      <a:r>
                        <a:rPr lang="en-AU" dirty="0"/>
                        <a:t>Sub-national</a:t>
                      </a:r>
                      <a:endParaRPr lang="en-US" dirty="0"/>
                    </a:p>
                  </a:txBody>
                  <a:tcPr/>
                </a:tc>
                <a:tc>
                  <a:txBody>
                    <a:bodyPr/>
                    <a:lstStyle/>
                    <a:p>
                      <a:r>
                        <a:rPr lang="en-AU" dirty="0"/>
                        <a:t>Regional and local government; local agencies; regional development agencies</a:t>
                      </a:r>
                      <a:endParaRPr lang="en-US" dirty="0"/>
                    </a:p>
                  </a:txBody>
                  <a:tcPr/>
                </a:tc>
                <a:extLst>
                  <a:ext uri="{0D108BD9-81ED-4DB2-BD59-A6C34878D82A}">
                    <a16:rowId xmlns:a16="http://schemas.microsoft.com/office/drawing/2014/main" val="10004"/>
                  </a:ext>
                </a:extLst>
              </a:tr>
              <a:tr h="370840">
                <a:tc>
                  <a:txBody>
                    <a:bodyPr/>
                    <a:lstStyle/>
                    <a:p>
                      <a:r>
                        <a:rPr lang="en-AU" dirty="0"/>
                        <a:t>Community and neighbourhood</a:t>
                      </a:r>
                      <a:endParaRPr lang="en-US" dirty="0"/>
                    </a:p>
                  </a:txBody>
                  <a:tcPr/>
                </a:tc>
                <a:tc>
                  <a:txBody>
                    <a:bodyPr/>
                    <a:lstStyle/>
                    <a:p>
                      <a:r>
                        <a:rPr lang="en-AU" dirty="0"/>
                        <a:t>Town and district councils;</a:t>
                      </a:r>
                      <a:r>
                        <a:rPr lang="en-AU" baseline="0" dirty="0"/>
                        <a:t> primary health trusts</a:t>
                      </a:r>
                      <a:endParaRPr lang="en-US"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611752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The Nature of Public Sector Organizations (Cont’d)</a:t>
            </a:r>
            <a:endParaRPr lang="en-US" dirty="0"/>
          </a:p>
        </p:txBody>
      </p:sp>
      <p:sp>
        <p:nvSpPr>
          <p:cNvPr id="3" name="Content Placeholder 2"/>
          <p:cNvSpPr>
            <a:spLocks noGrp="1"/>
          </p:cNvSpPr>
          <p:nvPr>
            <p:ph idx="1"/>
          </p:nvPr>
        </p:nvSpPr>
        <p:spPr>
          <a:xfrm>
            <a:off x="1371600" y="2105890"/>
            <a:ext cx="10330932" cy="4211511"/>
          </a:xfrm>
        </p:spPr>
        <p:txBody>
          <a:bodyPr/>
          <a:lstStyle/>
          <a:p>
            <a:r>
              <a:rPr lang="en-US" dirty="0"/>
              <a:t>They differ from the private sector in several aspects:</a:t>
            </a:r>
          </a:p>
          <a:p>
            <a:pPr lvl="1"/>
            <a:r>
              <a:rPr lang="en-US" dirty="0"/>
              <a:t>Their goals, particularly the absence of the profit motive and competitive pressures</a:t>
            </a:r>
          </a:p>
          <a:p>
            <a:pPr lvl="1"/>
            <a:r>
              <a:rPr lang="en-US" dirty="0"/>
              <a:t>The greater variety of stakeholders and their goals</a:t>
            </a:r>
          </a:p>
          <a:p>
            <a:pPr lvl="1"/>
            <a:r>
              <a:rPr lang="en-US" dirty="0"/>
              <a:t>The role of public scrutiny</a:t>
            </a:r>
          </a:p>
          <a:p>
            <a:pPr lvl="1"/>
            <a:r>
              <a:rPr lang="en-US" dirty="0"/>
              <a:t>The political dimension</a:t>
            </a:r>
          </a:p>
          <a:p>
            <a:r>
              <a:rPr lang="en-US" dirty="0"/>
              <a:t>For example, the Scottish Government describes the “duty of best value in public services” as having two principles:</a:t>
            </a:r>
          </a:p>
          <a:p>
            <a:pPr lvl="1"/>
            <a:r>
              <a:rPr lang="en-US" dirty="0"/>
              <a:t>securing continuous improvement in performance whilst maintaining an appropriate </a:t>
            </a:r>
            <a:r>
              <a:rPr lang="en-US" dirty="0">
                <a:solidFill>
                  <a:srgbClr val="0070C0"/>
                </a:solidFill>
              </a:rPr>
              <a:t>balance between quality and cost</a:t>
            </a:r>
            <a:r>
              <a:rPr lang="en-US" dirty="0"/>
              <a:t>;</a:t>
            </a:r>
          </a:p>
          <a:p>
            <a:pPr lvl="1"/>
            <a:r>
              <a:rPr lang="en-US" dirty="0"/>
              <a:t>having regard to economy, efficiency, effectiveness, the </a:t>
            </a:r>
            <a:r>
              <a:rPr lang="en-US" dirty="0">
                <a:solidFill>
                  <a:srgbClr val="0070C0"/>
                </a:solidFill>
              </a:rPr>
              <a:t>equal opportunities </a:t>
            </a:r>
            <a:r>
              <a:rPr lang="en-US" dirty="0"/>
              <a:t>requirements and to contribute to the achievement of sustainable development</a:t>
            </a:r>
          </a:p>
        </p:txBody>
      </p:sp>
      <p:sp>
        <p:nvSpPr>
          <p:cNvPr id="4" name="Slide Number Placeholder 3"/>
          <p:cNvSpPr>
            <a:spLocks noGrp="1"/>
          </p:cNvSpPr>
          <p:nvPr>
            <p:ph type="sldNum" sz="quarter" idx="12"/>
          </p:nvPr>
        </p:nvSpPr>
        <p:spPr/>
        <p:txBody>
          <a:bodyPr/>
          <a:lstStyle/>
          <a:p>
            <a:fld id="{69E57DC2-970A-4B3E-BB1C-7A09969E49DF}" type="slidenum">
              <a:rPr lang="en-US" smtClean="0"/>
              <a:pPr/>
              <a:t>5</a:t>
            </a:fld>
            <a:endParaRPr lang="en-US"/>
          </a:p>
        </p:txBody>
      </p:sp>
    </p:spTree>
    <p:extLst>
      <p:ext uri="{BB962C8B-B14F-4D97-AF65-F5344CB8AC3E}">
        <p14:creationId xmlns:p14="http://schemas.microsoft.com/office/powerpoint/2010/main" val="1555396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The Nature of Public Sector Organizations (Cont’d)</a:t>
            </a:r>
            <a:endParaRPr lang="en-US" dirty="0"/>
          </a:p>
        </p:txBody>
      </p:sp>
      <p:sp>
        <p:nvSpPr>
          <p:cNvPr id="3" name="Content Placeholder 2"/>
          <p:cNvSpPr>
            <a:spLocks noGrp="1"/>
          </p:cNvSpPr>
          <p:nvPr>
            <p:ph idx="1"/>
          </p:nvPr>
        </p:nvSpPr>
        <p:spPr>
          <a:xfrm>
            <a:off x="1371600" y="2108778"/>
            <a:ext cx="10330932" cy="4208623"/>
          </a:xfrm>
        </p:spPr>
        <p:txBody>
          <a:bodyPr/>
          <a:lstStyle/>
          <a:p>
            <a:r>
              <a:rPr lang="en-US" dirty="0"/>
              <a:t>Stakeholders are individuals or groups who can influence the organization. </a:t>
            </a:r>
          </a:p>
          <a:p>
            <a:r>
              <a:rPr lang="en-US" dirty="0"/>
              <a:t>A stakeholder map is used to analyze the key stakeholders facing a public sector organization. It has two dimensions:</a:t>
            </a:r>
          </a:p>
          <a:p>
            <a:pPr lvl="1"/>
            <a:r>
              <a:rPr lang="en-US" dirty="0"/>
              <a:t>The stakeholder’s level of interest in the organization</a:t>
            </a:r>
          </a:p>
          <a:p>
            <a:pPr lvl="1"/>
            <a:r>
              <a:rPr lang="en-US" dirty="0"/>
              <a:t>The (political/influencing) power of the stakeholder</a:t>
            </a:r>
          </a:p>
          <a:p>
            <a:r>
              <a:rPr lang="en-US" dirty="0"/>
              <a:t>Depending on where the stakeholder is located on the map, different approaches for managing the relationship are suggested.</a:t>
            </a:r>
          </a:p>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pPr/>
              <a:t>6</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98190231"/>
              </p:ext>
            </p:extLst>
          </p:nvPr>
        </p:nvGraphicFramePr>
        <p:xfrm>
          <a:off x="4339675" y="5065868"/>
          <a:ext cx="3666537" cy="741680"/>
        </p:xfrm>
        <a:graphic>
          <a:graphicData uri="http://schemas.openxmlformats.org/drawingml/2006/table">
            <a:tbl>
              <a:tblPr firstRow="1" bandRow="1">
                <a:tableStyleId>{5940675A-B579-460E-94D1-54222C63F5DA}</a:tableStyleId>
              </a:tblPr>
              <a:tblGrid>
                <a:gridCol w="1946324">
                  <a:extLst>
                    <a:ext uri="{9D8B030D-6E8A-4147-A177-3AD203B41FA5}">
                      <a16:colId xmlns:a16="http://schemas.microsoft.com/office/drawing/2014/main" val="20000"/>
                    </a:ext>
                  </a:extLst>
                </a:gridCol>
                <a:gridCol w="1720213">
                  <a:extLst>
                    <a:ext uri="{9D8B030D-6E8A-4147-A177-3AD203B41FA5}">
                      <a16:colId xmlns:a16="http://schemas.microsoft.com/office/drawing/2014/main" val="20001"/>
                    </a:ext>
                  </a:extLst>
                </a:gridCol>
              </a:tblGrid>
              <a:tr h="370840">
                <a:tc>
                  <a:txBody>
                    <a:bodyPr/>
                    <a:lstStyle/>
                    <a:p>
                      <a:pPr algn="ctr"/>
                      <a:r>
                        <a:rPr lang="en-US" dirty="0"/>
                        <a:t>Minimal Effort</a:t>
                      </a:r>
                    </a:p>
                  </a:txBody>
                  <a:tcPr/>
                </a:tc>
                <a:tc>
                  <a:txBody>
                    <a:bodyPr/>
                    <a:lstStyle/>
                    <a:p>
                      <a:pPr algn="ctr"/>
                      <a:r>
                        <a:rPr lang="en-US" dirty="0"/>
                        <a:t>Keep Informed</a:t>
                      </a:r>
                    </a:p>
                  </a:txBody>
                  <a:tcPr/>
                </a:tc>
                <a:extLst>
                  <a:ext uri="{0D108BD9-81ED-4DB2-BD59-A6C34878D82A}">
                    <a16:rowId xmlns:a16="http://schemas.microsoft.com/office/drawing/2014/main" val="10000"/>
                  </a:ext>
                </a:extLst>
              </a:tr>
              <a:tr h="370840">
                <a:tc>
                  <a:txBody>
                    <a:bodyPr/>
                    <a:lstStyle/>
                    <a:p>
                      <a:pPr algn="ctr"/>
                      <a:r>
                        <a:rPr lang="en-US" dirty="0"/>
                        <a:t>Keep Satisfied</a:t>
                      </a:r>
                    </a:p>
                  </a:txBody>
                  <a:tcPr/>
                </a:tc>
                <a:tc>
                  <a:txBody>
                    <a:bodyPr/>
                    <a:lstStyle/>
                    <a:p>
                      <a:pPr algn="ctr"/>
                      <a:r>
                        <a:rPr lang="en-US" dirty="0"/>
                        <a:t>Key Players</a:t>
                      </a:r>
                    </a:p>
                  </a:txBody>
                  <a:tcPr/>
                </a:tc>
                <a:extLst>
                  <a:ext uri="{0D108BD9-81ED-4DB2-BD59-A6C34878D82A}">
                    <a16:rowId xmlns:a16="http://schemas.microsoft.com/office/drawing/2014/main" val="10001"/>
                  </a:ext>
                </a:extLst>
              </a:tr>
            </a:tbl>
          </a:graphicData>
        </a:graphic>
      </p:graphicFrame>
      <p:sp>
        <p:nvSpPr>
          <p:cNvPr id="9" name="TextBox 8"/>
          <p:cNvSpPr txBox="1"/>
          <p:nvPr/>
        </p:nvSpPr>
        <p:spPr>
          <a:xfrm>
            <a:off x="3696321" y="5065868"/>
            <a:ext cx="569580" cy="369332"/>
          </a:xfrm>
          <a:prstGeom prst="rect">
            <a:avLst/>
          </a:prstGeom>
          <a:noFill/>
        </p:spPr>
        <p:txBody>
          <a:bodyPr wrap="none" rtlCol="0">
            <a:spAutoFit/>
          </a:bodyPr>
          <a:lstStyle/>
          <a:p>
            <a:r>
              <a:rPr lang="en-US" dirty="0"/>
              <a:t>Low</a:t>
            </a:r>
          </a:p>
        </p:txBody>
      </p:sp>
      <p:sp>
        <p:nvSpPr>
          <p:cNvPr id="10" name="TextBox 9"/>
          <p:cNvSpPr txBox="1"/>
          <p:nvPr/>
        </p:nvSpPr>
        <p:spPr>
          <a:xfrm>
            <a:off x="3651644" y="5438216"/>
            <a:ext cx="625492" cy="369332"/>
          </a:xfrm>
          <a:prstGeom prst="rect">
            <a:avLst/>
          </a:prstGeom>
          <a:noFill/>
        </p:spPr>
        <p:txBody>
          <a:bodyPr wrap="none" rtlCol="0">
            <a:spAutoFit/>
          </a:bodyPr>
          <a:lstStyle/>
          <a:p>
            <a:r>
              <a:rPr lang="en-US" dirty="0"/>
              <a:t>High</a:t>
            </a:r>
          </a:p>
        </p:txBody>
      </p:sp>
      <p:sp>
        <p:nvSpPr>
          <p:cNvPr id="11" name="TextBox 10"/>
          <p:cNvSpPr txBox="1"/>
          <p:nvPr/>
        </p:nvSpPr>
        <p:spPr>
          <a:xfrm>
            <a:off x="5015797" y="5877243"/>
            <a:ext cx="569580" cy="369332"/>
          </a:xfrm>
          <a:prstGeom prst="rect">
            <a:avLst/>
          </a:prstGeom>
          <a:noFill/>
        </p:spPr>
        <p:txBody>
          <a:bodyPr wrap="none" rtlCol="0">
            <a:spAutoFit/>
          </a:bodyPr>
          <a:lstStyle/>
          <a:p>
            <a:r>
              <a:rPr lang="en-US" dirty="0"/>
              <a:t>Low</a:t>
            </a:r>
          </a:p>
        </p:txBody>
      </p:sp>
      <p:sp>
        <p:nvSpPr>
          <p:cNvPr id="12" name="TextBox 11"/>
          <p:cNvSpPr txBox="1"/>
          <p:nvPr/>
        </p:nvSpPr>
        <p:spPr>
          <a:xfrm>
            <a:off x="6936931" y="5877243"/>
            <a:ext cx="625492" cy="369332"/>
          </a:xfrm>
          <a:prstGeom prst="rect">
            <a:avLst/>
          </a:prstGeom>
          <a:noFill/>
        </p:spPr>
        <p:txBody>
          <a:bodyPr wrap="none" rtlCol="0">
            <a:spAutoFit/>
          </a:bodyPr>
          <a:lstStyle/>
          <a:p>
            <a:r>
              <a:rPr lang="en-US" dirty="0"/>
              <a:t>High</a:t>
            </a:r>
          </a:p>
        </p:txBody>
      </p:sp>
      <p:sp>
        <p:nvSpPr>
          <p:cNvPr id="13" name="TextBox 12"/>
          <p:cNvSpPr txBox="1"/>
          <p:nvPr/>
        </p:nvSpPr>
        <p:spPr>
          <a:xfrm>
            <a:off x="2814213" y="5212378"/>
            <a:ext cx="774892" cy="369332"/>
          </a:xfrm>
          <a:prstGeom prst="rect">
            <a:avLst/>
          </a:prstGeom>
          <a:noFill/>
        </p:spPr>
        <p:txBody>
          <a:bodyPr wrap="none" rtlCol="0">
            <a:spAutoFit/>
          </a:bodyPr>
          <a:lstStyle/>
          <a:p>
            <a:r>
              <a:rPr lang="en-US" dirty="0">
                <a:solidFill>
                  <a:srgbClr val="0070C0"/>
                </a:solidFill>
              </a:rPr>
              <a:t>Power</a:t>
            </a:r>
          </a:p>
        </p:txBody>
      </p:sp>
      <p:sp>
        <p:nvSpPr>
          <p:cNvPr id="14" name="TextBox 13"/>
          <p:cNvSpPr txBox="1"/>
          <p:nvPr/>
        </p:nvSpPr>
        <p:spPr>
          <a:xfrm>
            <a:off x="5384660" y="6305545"/>
            <a:ext cx="1735988" cy="369332"/>
          </a:xfrm>
          <a:prstGeom prst="rect">
            <a:avLst/>
          </a:prstGeom>
          <a:noFill/>
        </p:spPr>
        <p:txBody>
          <a:bodyPr wrap="none" rtlCol="0">
            <a:spAutoFit/>
          </a:bodyPr>
          <a:lstStyle/>
          <a:p>
            <a:r>
              <a:rPr lang="en-US" dirty="0">
                <a:solidFill>
                  <a:srgbClr val="0070C0"/>
                </a:solidFill>
              </a:rPr>
              <a:t>Level of Interest</a:t>
            </a:r>
          </a:p>
        </p:txBody>
      </p:sp>
    </p:spTree>
    <p:extLst>
      <p:ext uri="{BB962C8B-B14F-4D97-AF65-F5344CB8AC3E}">
        <p14:creationId xmlns:p14="http://schemas.microsoft.com/office/powerpoint/2010/main" val="4248243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The Nature of Public Sector Organizations (Cont’d)</a:t>
            </a:r>
            <a:endParaRPr lang="en-US" dirty="0"/>
          </a:p>
        </p:txBody>
      </p:sp>
      <p:sp>
        <p:nvSpPr>
          <p:cNvPr id="3" name="Content Placeholder 2"/>
          <p:cNvSpPr>
            <a:spLocks noGrp="1"/>
          </p:cNvSpPr>
          <p:nvPr>
            <p:ph idx="1"/>
          </p:nvPr>
        </p:nvSpPr>
        <p:spPr>
          <a:xfrm>
            <a:off x="1371600" y="2064102"/>
            <a:ext cx="10330932" cy="4253300"/>
          </a:xfrm>
        </p:spPr>
        <p:txBody>
          <a:bodyPr/>
          <a:lstStyle/>
          <a:p>
            <a:r>
              <a:rPr lang="en-US" dirty="0"/>
              <a:t>Although large, the “public purse” is not without limit and governments must weigh up the sometimes conflicting priorities in keeping the citizens healthy, educated and safe. Consequently, public sector organizations operate under considerable scrutiny both in terms of public account or “oversight”; and scrutiny by the general public and mass media.</a:t>
            </a:r>
          </a:p>
          <a:p>
            <a:r>
              <a:rPr lang="en-US" dirty="0"/>
              <a:t>Governments come and go. Policies may change. This potential instability may lead to managers acting and reacting towards achieving short-term goals and objectives.</a:t>
            </a:r>
          </a:p>
          <a:p>
            <a:r>
              <a:rPr lang="en-US" dirty="0"/>
              <a:t>Managers within the public sector may have limited autonomy compared to their private sector counterparts, particularly regarding the processes of hiring, firing and promotion.</a:t>
            </a:r>
          </a:p>
          <a:p>
            <a:r>
              <a:rPr lang="en-US" dirty="0"/>
              <a:t>Nonetheless, we have observed a recent trend for the public sector organizations to be managed more like those in the private sector.</a:t>
            </a:r>
          </a:p>
        </p:txBody>
      </p:sp>
      <p:sp>
        <p:nvSpPr>
          <p:cNvPr id="4" name="Slide Number Placeholder 3"/>
          <p:cNvSpPr>
            <a:spLocks noGrp="1"/>
          </p:cNvSpPr>
          <p:nvPr>
            <p:ph type="sldNum" sz="quarter" idx="12"/>
          </p:nvPr>
        </p:nvSpPr>
        <p:spPr/>
        <p:txBody>
          <a:bodyPr/>
          <a:lstStyle/>
          <a:p>
            <a:fld id="{69E57DC2-970A-4B3E-BB1C-7A09969E49DF}" type="slidenum">
              <a:rPr lang="en-US" smtClean="0"/>
              <a:pPr/>
              <a:t>7</a:t>
            </a:fld>
            <a:endParaRPr lang="en-US"/>
          </a:p>
        </p:txBody>
      </p:sp>
    </p:spTree>
    <p:extLst>
      <p:ext uri="{BB962C8B-B14F-4D97-AF65-F5344CB8AC3E}">
        <p14:creationId xmlns:p14="http://schemas.microsoft.com/office/powerpoint/2010/main" val="32820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Electronic Government Applications</a:t>
            </a:r>
          </a:p>
        </p:txBody>
      </p:sp>
      <p:sp>
        <p:nvSpPr>
          <p:cNvPr id="3" name="Content Placeholder 2"/>
          <p:cNvSpPr>
            <a:spLocks noGrp="1"/>
          </p:cNvSpPr>
          <p:nvPr>
            <p:ph idx="1"/>
          </p:nvPr>
        </p:nvSpPr>
        <p:spPr/>
        <p:txBody>
          <a:bodyPr>
            <a:normAutofit fontScale="92500" lnSpcReduction="10000"/>
          </a:bodyPr>
          <a:lstStyle/>
          <a:p>
            <a:r>
              <a:rPr lang="en-US" dirty="0"/>
              <a:t>Electronic government (</a:t>
            </a:r>
            <a:r>
              <a:rPr lang="en-US" dirty="0">
                <a:solidFill>
                  <a:srgbClr val="FF0000"/>
                </a:solidFill>
              </a:rPr>
              <a:t>e-government</a:t>
            </a:r>
            <a:r>
              <a:rPr lang="en-US" dirty="0"/>
              <a:t>) refers to the application of information technology to government processes in order to improve services to constituents.</a:t>
            </a:r>
          </a:p>
          <a:p>
            <a:r>
              <a:rPr lang="en-US" dirty="0"/>
              <a:t>A taxonomy of e-government applications:</a:t>
            </a:r>
          </a:p>
          <a:p>
            <a:pPr lvl="1"/>
            <a:r>
              <a:rPr lang="en-US" dirty="0"/>
              <a:t>Government to citizen (G2C)</a:t>
            </a:r>
          </a:p>
          <a:p>
            <a:pPr lvl="1"/>
            <a:r>
              <a:rPr lang="en-US" dirty="0"/>
              <a:t>Government to business (G2B)</a:t>
            </a:r>
          </a:p>
          <a:p>
            <a:pPr lvl="1"/>
            <a:r>
              <a:rPr lang="en-US" dirty="0"/>
              <a:t>Government to government (G2G)</a:t>
            </a:r>
          </a:p>
          <a:p>
            <a:pPr lvl="1"/>
            <a:r>
              <a:rPr lang="en-US" dirty="0"/>
              <a:t>Government internal efficiency and effectiveness (IEE)</a:t>
            </a:r>
          </a:p>
          <a:p>
            <a:pPr lvl="1"/>
            <a:r>
              <a:rPr lang="en-US" dirty="0"/>
              <a:t>Overarching infrastructure (cross-cutting)</a:t>
            </a:r>
          </a:p>
          <a:p>
            <a:r>
              <a:rPr lang="en-US" dirty="0"/>
              <a:t>Customer relationship management (CRM) is the metaphor for G2C and G2B where the focus is on interaction with customers (citizens or businesses) as well as learning about and meeting their needs through accessible and interactive channels.</a:t>
            </a:r>
          </a:p>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pPr/>
              <a:t>8</a:t>
            </a:fld>
            <a:endParaRPr lang="en-US"/>
          </a:p>
        </p:txBody>
      </p:sp>
    </p:spTree>
    <p:extLst>
      <p:ext uri="{BB962C8B-B14F-4D97-AF65-F5344CB8AC3E}">
        <p14:creationId xmlns:p14="http://schemas.microsoft.com/office/powerpoint/2010/main" val="3075478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Electronic Government Applications (Cont’d)</a:t>
            </a:r>
          </a:p>
        </p:txBody>
      </p:sp>
      <p:sp>
        <p:nvSpPr>
          <p:cNvPr id="3" name="Content Placeholder 2"/>
          <p:cNvSpPr>
            <a:spLocks noGrp="1"/>
          </p:cNvSpPr>
          <p:nvPr>
            <p:ph idx="1"/>
          </p:nvPr>
        </p:nvSpPr>
        <p:spPr/>
        <p:txBody>
          <a:bodyPr/>
          <a:lstStyle/>
          <a:p>
            <a:r>
              <a:rPr lang="en-US" dirty="0"/>
              <a:t>G2G applications can be seen as a form of supply chain management (SCM) with their focus on linking the information flow between various agencies (who may supply each other with data). </a:t>
            </a:r>
          </a:p>
          <a:p>
            <a:r>
              <a:rPr lang="en-US" dirty="0"/>
              <a:t>The focus on IEE is akin to enterprise resource planning systems where creating an integrated view of data and information is crucial. </a:t>
            </a:r>
          </a:p>
          <a:p>
            <a:r>
              <a:rPr lang="en-US" dirty="0"/>
              <a:t>The infrastructure/cross-cutting initiatives are a form of enterprise application integration (EAI) focusing on interoperability across departments and agencies.</a:t>
            </a:r>
          </a:p>
          <a:p>
            <a:r>
              <a:rPr lang="en-US" dirty="0"/>
              <a:t>E-government is widely practiced across the world.</a:t>
            </a:r>
          </a:p>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pPr/>
              <a:t>9</a:t>
            </a:fld>
            <a:endParaRPr lang="en-US"/>
          </a:p>
        </p:txBody>
      </p:sp>
    </p:spTree>
    <p:extLst>
      <p:ext uri="{BB962C8B-B14F-4D97-AF65-F5344CB8AC3E}">
        <p14:creationId xmlns:p14="http://schemas.microsoft.com/office/powerpoint/2010/main" val="152715126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1217</TotalTime>
  <Words>1964</Words>
  <Application>Microsoft Office PowerPoint</Application>
  <PresentationFormat>宽屏</PresentationFormat>
  <Paragraphs>190</Paragraphs>
  <Slides>22</Slides>
  <Notes>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22</vt:i4>
      </vt:variant>
    </vt:vector>
  </HeadingPairs>
  <TitlesOfParts>
    <vt:vector size="29" baseType="lpstr">
      <vt:lpstr>微軟正黑體</vt:lpstr>
      <vt:lpstr>Arial</vt:lpstr>
      <vt:lpstr>Calibri</vt:lpstr>
      <vt:lpstr>Helvetica</vt:lpstr>
      <vt:lpstr>Trebuchet MS</vt:lpstr>
      <vt:lpstr>Wingdings 3</vt:lpstr>
      <vt:lpstr>Facet</vt:lpstr>
      <vt:lpstr>    Strategic Information  Systems Management    Section 5  Strategic IS/IM in Context        Class Code: COMP423  H.Y Kan, Stanley   Room: (WUI CHI) - 4/F, N46B  Email: hykan@ipm.edu.mo     Tel: 8599-6883   </vt:lpstr>
      <vt:lpstr>    Learning Objectives </vt:lpstr>
      <vt:lpstr>Introduction</vt:lpstr>
      <vt:lpstr>The Nature of Public Sector Organizations</vt:lpstr>
      <vt:lpstr>The Nature of Public Sector Organizations (Cont’d)</vt:lpstr>
      <vt:lpstr>The Nature of Public Sector Organizations (Cont’d)</vt:lpstr>
      <vt:lpstr>The Nature of Public Sector Organizations (Cont’d)</vt:lpstr>
      <vt:lpstr>Electronic Government Applications</vt:lpstr>
      <vt:lpstr>Electronic Government Applications (Cont’d)</vt:lpstr>
      <vt:lpstr>PowerPoint 演示文稿</vt:lpstr>
      <vt:lpstr>Strategies for E-Government</vt:lpstr>
      <vt:lpstr>E-government Maturity Models</vt:lpstr>
      <vt:lpstr>E-government Maturity Models (Cont’d)</vt:lpstr>
      <vt:lpstr>Issues and Challenges in E-Government</vt:lpstr>
      <vt:lpstr>What are SMEs?</vt:lpstr>
      <vt:lpstr>Why are SMEs important?</vt:lpstr>
      <vt:lpstr>** What is distinctive about SMEs?</vt:lpstr>
      <vt:lpstr>What is distinctive about SMEs? (Cont’d)</vt:lpstr>
      <vt:lpstr>SMEs and IS/IT</vt:lpstr>
      <vt:lpstr>SMEs and IS/IT (Cont’d)</vt:lpstr>
      <vt:lpstr>Planning for IS/IT in SMEs</vt:lpstr>
      <vt:lpstr>Chapter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2</dc:title>
  <dc:creator>Wendy Hui</dc:creator>
  <cp:lastModifiedBy>陈 家杰</cp:lastModifiedBy>
  <cp:revision>117</cp:revision>
  <dcterms:created xsi:type="dcterms:W3CDTF">2017-12-19T03:17:12Z</dcterms:created>
  <dcterms:modified xsi:type="dcterms:W3CDTF">2022-02-26T07:25:14Z</dcterms:modified>
</cp:coreProperties>
</file>